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4" r:id="rId4"/>
    <p:sldId id="265" r:id="rId5"/>
    <p:sldId id="257" r:id="rId6"/>
    <p:sldId id="258" r:id="rId7"/>
    <p:sldId id="261" r:id="rId8"/>
    <p:sldId id="263" r:id="rId9"/>
    <p:sldId id="260" r:id="rId10"/>
    <p:sldId id="268" r:id="rId11"/>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DDDDFF"/>
    <a:srgbClr val="CCECFF"/>
    <a:srgbClr val="DDDDDD"/>
    <a:srgbClr val="FFFFCC"/>
    <a:srgbClr val="FF99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87" autoAdjust="0"/>
  </p:normalViewPr>
  <p:slideViewPr>
    <p:cSldViewPr>
      <p:cViewPr>
        <p:scale>
          <a:sx n="66" d="100"/>
          <a:sy n="66" d="100"/>
        </p:scale>
        <p:origin x="-1752" y="-3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4E1E998E-9732-471B-A03F-C25CA0FDEBCB}" type="datetimeFigureOut">
              <a:rPr kumimoji="1" lang="ja-JP" altLang="en-US" smtClean="0"/>
              <a:t>2018/8/9</a:t>
            </a:fld>
            <a:endParaRPr kumimoji="1" lang="ja-JP" altLang="en-US"/>
          </a:p>
        </p:txBody>
      </p:sp>
      <p:sp>
        <p:nvSpPr>
          <p:cNvPr id="4" name="スライド イメージ プレースホルダー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3C20673-EEED-441B-BB52-3C6AC4C4A811}" type="slidenum">
              <a:rPr kumimoji="1" lang="ja-JP" altLang="en-US" smtClean="0"/>
              <a:t>‹#›</a:t>
            </a:fld>
            <a:endParaRPr kumimoji="1" lang="ja-JP" altLang="en-US"/>
          </a:p>
        </p:txBody>
      </p:sp>
    </p:spTree>
    <p:extLst>
      <p:ext uri="{BB962C8B-B14F-4D97-AF65-F5344CB8AC3E}">
        <p14:creationId xmlns:p14="http://schemas.microsoft.com/office/powerpoint/2010/main" val="15575817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2</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3</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4</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5</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6</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7</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8</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9</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3C20673-EEED-441B-BB52-3C6AC4C4A811}" type="slidenum">
              <a:rPr kumimoji="1" lang="ja-JP" altLang="en-US" smtClean="0"/>
              <a:t>10</a:t>
            </a:fld>
            <a:endParaRPr kumimoji="1" lang="ja-JP" altLang="en-US"/>
          </a:p>
        </p:txBody>
      </p:sp>
    </p:spTree>
    <p:extLst>
      <p:ext uri="{BB962C8B-B14F-4D97-AF65-F5344CB8AC3E}">
        <p14:creationId xmlns:p14="http://schemas.microsoft.com/office/powerpoint/2010/main" val="32632932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893276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2272019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1583249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2657326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2183257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1975555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3518598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1709118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1158588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422844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A6C34A3-B35E-47F1-BEAF-96668F38711C}" type="datetimeFigureOut">
              <a:rPr kumimoji="1" lang="ja-JP" altLang="en-US" smtClean="0"/>
              <a:t>2018/8/9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169585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A6C34A3-B35E-47F1-BEAF-96668F38711C}" type="datetimeFigureOut">
              <a:rPr kumimoji="1" lang="ja-JP" altLang="en-US" smtClean="0"/>
              <a:t>2018/8/9</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6441A27-92B6-4FAF-8AFC-67EB7675683F}" type="slidenum">
              <a:rPr kumimoji="1" lang="ja-JP" altLang="en-US" smtClean="0"/>
              <a:t>‹#›</a:t>
            </a:fld>
            <a:endParaRPr kumimoji="1" lang="ja-JP" altLang="en-US"/>
          </a:p>
        </p:txBody>
      </p:sp>
    </p:spTree>
    <p:extLst>
      <p:ext uri="{BB962C8B-B14F-4D97-AF65-F5344CB8AC3E}">
        <p14:creationId xmlns:p14="http://schemas.microsoft.com/office/powerpoint/2010/main" val="9544274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pm-cloud.com/user/seika/kamoike-undo/"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pn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microsoft.com/office/2007/relationships/hdphoto" Target="../media/hdphoto1.wdp"/><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639899" y="8473550"/>
            <a:ext cx="5829300" cy="413297"/>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latin typeface="HG丸ｺﾞｼｯｸM-PRO" panose="020F0600000000000000" pitchFamily="50" charset="-128"/>
                <a:ea typeface="HG丸ｺﾞｼｯｸM-PRO" panose="020F0600000000000000" pitchFamily="50" charset="-128"/>
              </a:rPr>
              <a:t>指定管理者 セイカスポーツグループ</a:t>
            </a:r>
            <a:endParaRPr lang="en-US" altLang="ja-JP" sz="1800" b="1" dirty="0">
              <a:latin typeface="HG丸ｺﾞｼｯｸM-PRO" panose="020F0600000000000000" pitchFamily="50" charset="-128"/>
              <a:ea typeface="HG丸ｺﾞｼｯｸM-PRO" panose="020F0600000000000000" pitchFamily="50" charset="-128"/>
            </a:endParaRPr>
          </a:p>
        </p:txBody>
      </p:sp>
      <p:sp>
        <p:nvSpPr>
          <p:cNvPr id="2" name="タイトル 1"/>
          <p:cNvSpPr>
            <a:spLocks noGrp="1"/>
          </p:cNvSpPr>
          <p:nvPr>
            <p:ph type="ctrTitle"/>
          </p:nvPr>
        </p:nvSpPr>
        <p:spPr>
          <a:xfrm>
            <a:off x="523415" y="755576"/>
            <a:ext cx="5829300" cy="1527985"/>
          </a:xfrm>
          <a:noFill/>
        </p:spPr>
        <p:txBody>
          <a:bodyPr>
            <a:normAutofit/>
          </a:bodyPr>
          <a:lstStyle/>
          <a:p>
            <a:r>
              <a:rPr kumimoji="1" lang="ja-JP" altLang="en-US" sz="4000" b="1" dirty="0">
                <a:solidFill>
                  <a:schemeClr val="tx2">
                    <a:lumMod val="60000"/>
                    <a:lumOff val="40000"/>
                  </a:schemeClr>
                </a:solidFill>
                <a:latin typeface="メイリオ" panose="020B0604030504040204" pitchFamily="50" charset="-128"/>
                <a:ea typeface="メイリオ" panose="020B0604030504040204" pitchFamily="50" charset="-128"/>
              </a:rPr>
              <a:t>鹿児島県体育施設</a:t>
            </a:r>
            <a:r>
              <a:rPr kumimoji="1" lang="en-US" altLang="ja-JP" sz="4000" b="1" dirty="0">
                <a:solidFill>
                  <a:schemeClr val="tx2">
                    <a:lumMod val="60000"/>
                    <a:lumOff val="40000"/>
                  </a:schemeClr>
                </a:solidFill>
                <a:latin typeface="メイリオ" panose="020B0604030504040204" pitchFamily="50" charset="-128"/>
                <a:ea typeface="メイリオ" panose="020B0604030504040204" pitchFamily="50" charset="-128"/>
              </a:rPr>
              <a:t/>
            </a:r>
            <a:br>
              <a:rPr kumimoji="1" lang="en-US" altLang="ja-JP" sz="4000" b="1" dirty="0">
                <a:solidFill>
                  <a:schemeClr val="tx2">
                    <a:lumMod val="60000"/>
                    <a:lumOff val="40000"/>
                  </a:schemeClr>
                </a:solidFill>
                <a:latin typeface="メイリオ" panose="020B0604030504040204" pitchFamily="50" charset="-128"/>
                <a:ea typeface="メイリオ" panose="020B0604030504040204" pitchFamily="50" charset="-128"/>
              </a:rPr>
            </a:br>
            <a:r>
              <a:rPr lang="ja-JP" altLang="en-US" sz="4000" b="1" dirty="0">
                <a:solidFill>
                  <a:schemeClr val="tx2">
                    <a:lumMod val="60000"/>
                    <a:lumOff val="40000"/>
                  </a:schemeClr>
                </a:solidFill>
                <a:latin typeface="メイリオ" panose="020B0604030504040204" pitchFamily="50" charset="-128"/>
                <a:ea typeface="メイリオ" panose="020B0604030504040204" pitchFamily="50" charset="-128"/>
              </a:rPr>
              <a:t>予約システムのご案内</a:t>
            </a:r>
            <a:endParaRPr kumimoji="1" lang="ja-JP" altLang="en-US" sz="40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688" y="2699792"/>
            <a:ext cx="5732027" cy="4456812"/>
          </a:xfrm>
          <a:prstGeom prst="rect">
            <a:avLst/>
          </a:prstGeom>
        </p:spPr>
      </p:pic>
      <p:sp>
        <p:nvSpPr>
          <p:cNvPr id="5" name="タイトル 1"/>
          <p:cNvSpPr txBox="1">
            <a:spLocks/>
          </p:cNvSpPr>
          <p:nvPr/>
        </p:nvSpPr>
        <p:spPr>
          <a:xfrm>
            <a:off x="801869" y="6660232"/>
            <a:ext cx="5829300" cy="1584176"/>
          </a:xfrm>
          <a:prstGeom prst="rect">
            <a:avLst/>
          </a:prstGeom>
          <a:no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endParaRPr lang="en-US" altLang="ja-JP" sz="2000" b="1" dirty="0">
              <a:latin typeface="メイリオ" panose="020B0604030504040204" pitchFamily="50" charset="-128"/>
              <a:ea typeface="メイリオ" panose="020B0604030504040204" pitchFamily="50" charset="-128"/>
            </a:endParaRPr>
          </a:p>
          <a:p>
            <a:pPr algn="l"/>
            <a:endParaRPr lang="en-US" altLang="ja-JP" sz="2000" b="1" dirty="0" smtClean="0">
              <a:latin typeface="メイリオ" panose="020B0604030504040204" pitchFamily="50" charset="-128"/>
              <a:ea typeface="メイリオ" panose="020B0604030504040204" pitchFamily="50" charset="-128"/>
            </a:endParaRPr>
          </a:p>
          <a:p>
            <a:pPr algn="l"/>
            <a:endParaRPr lang="en-US" altLang="ja-JP" sz="1200" b="1" dirty="0" smtClean="0">
              <a:latin typeface="メイリオ" panose="020B0604030504040204" pitchFamily="50" charset="-128"/>
              <a:ea typeface="メイリオ" panose="020B0604030504040204" pitchFamily="50" charset="-128"/>
            </a:endParaRPr>
          </a:p>
          <a:p>
            <a:pPr algn="l"/>
            <a:endParaRPr lang="en-US" altLang="ja-JP" sz="1200" b="1" dirty="0" smtClean="0">
              <a:latin typeface="メイリオ" panose="020B0604030504040204" pitchFamily="50" charset="-128"/>
              <a:ea typeface="メイリオ" panose="020B0604030504040204" pitchFamily="50" charset="-128"/>
            </a:endParaRPr>
          </a:p>
          <a:p>
            <a:pPr algn="l"/>
            <a:r>
              <a:rPr lang="ja-JP" altLang="ja-JP" sz="1100" b="1" dirty="0" smtClean="0">
                <a:latin typeface="メイリオ" panose="020B0604030504040204" pitchFamily="50" charset="-128"/>
                <a:ea typeface="メイリオ" panose="020B0604030504040204" pitchFamily="50" charset="-128"/>
              </a:rPr>
              <a:t>鹿児島県体育施設予約システム</a:t>
            </a:r>
          </a:p>
          <a:p>
            <a:pPr algn="l"/>
            <a:r>
              <a:rPr lang="en-US" altLang="ja-JP" sz="1100" b="1" u="sng" dirty="0" smtClean="0">
                <a:latin typeface="メイリオ" panose="020B0604030504040204" pitchFamily="50" charset="-128"/>
                <a:ea typeface="メイリオ" panose="020B0604030504040204" pitchFamily="50" charset="-128"/>
                <a:hlinkClick r:id="rId3"/>
              </a:rPr>
              <a:t>https://www.spm-cloud.com/user/seika/kamoike-undo/</a:t>
            </a:r>
            <a:r>
              <a:rPr lang="en-US" altLang="ja-JP" sz="1100" b="1" dirty="0" smtClean="0">
                <a:latin typeface="メイリオ" panose="020B0604030504040204" pitchFamily="50" charset="-128"/>
                <a:ea typeface="メイリオ" panose="020B0604030504040204" pitchFamily="50" charset="-128"/>
              </a:rPr>
              <a:t> </a:t>
            </a:r>
          </a:p>
        </p:txBody>
      </p:sp>
      <p:pic>
        <p:nvPicPr>
          <p:cNvPr id="6" name="図 5"/>
          <p:cNvPicPr>
            <a:picLocks noChangeAspect="1"/>
          </p:cNvPicPr>
          <p:nvPr/>
        </p:nvPicPr>
        <p:blipFill rotWithShape="1">
          <a:blip r:embed="rId4">
            <a:extLst>
              <a:ext uri="{28A0092B-C50C-407E-A947-70E740481C1C}">
                <a14:useLocalDpi xmlns:a14="http://schemas.microsoft.com/office/drawing/2010/main" val="0"/>
              </a:ext>
            </a:extLst>
          </a:blip>
          <a:srcRect l="40630" t="32787" r="41065" b="31480"/>
          <a:stretch/>
        </p:blipFill>
        <p:spPr>
          <a:xfrm>
            <a:off x="5414374" y="7542373"/>
            <a:ext cx="738519" cy="733048"/>
          </a:xfrm>
          <a:prstGeom prst="rect">
            <a:avLst/>
          </a:prstGeom>
        </p:spPr>
      </p:pic>
    </p:spTree>
    <p:extLst>
      <p:ext uri="{BB962C8B-B14F-4D97-AF65-F5344CB8AC3E}">
        <p14:creationId xmlns:p14="http://schemas.microsoft.com/office/powerpoint/2010/main" val="1324142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処理 8"/>
          <p:cNvSpPr/>
          <p:nvPr/>
        </p:nvSpPr>
        <p:spPr>
          <a:xfrm>
            <a:off x="0" y="0"/>
            <a:ext cx="6858000" cy="1043608"/>
          </a:xfrm>
          <a:prstGeom prst="flowChartProcess">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solidFill>
                  <a:schemeClr val="tx2">
                    <a:lumMod val="20000"/>
                    <a:lumOff val="80000"/>
                  </a:schemeClr>
                </a:solidFill>
                <a:latin typeface="メイリオ" panose="020B0604030504040204" pitchFamily="50" charset="-128"/>
                <a:ea typeface="メイリオ" panose="020B0604030504040204" pitchFamily="50" charset="-128"/>
              </a:rPr>
              <a:t> </a:t>
            </a:r>
            <a:r>
              <a:rPr lang="en-US" altLang="ja-JP" sz="3200" b="1" dirty="0">
                <a:solidFill>
                  <a:schemeClr val="bg1"/>
                </a:solidFill>
                <a:latin typeface="メイリオ" panose="020B0604030504040204" pitchFamily="50" charset="-128"/>
                <a:ea typeface="メイリオ" panose="020B0604030504040204" pitchFamily="50" charset="-128"/>
              </a:rPr>
              <a:t>5.</a:t>
            </a:r>
            <a:r>
              <a:rPr lang="ja-JP" altLang="en-US" sz="3200" b="1" dirty="0">
                <a:solidFill>
                  <a:schemeClr val="bg1"/>
                </a:solidFill>
                <a:latin typeface="メイリオ" panose="020B0604030504040204" pitchFamily="50" charset="-128"/>
                <a:ea typeface="メイリオ" panose="020B0604030504040204" pitchFamily="50" charset="-128"/>
              </a:rPr>
              <a:t>注意事項</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grpSp>
        <p:nvGrpSpPr>
          <p:cNvPr id="57" name="グループ化 56"/>
          <p:cNvGrpSpPr/>
          <p:nvPr/>
        </p:nvGrpSpPr>
        <p:grpSpPr>
          <a:xfrm>
            <a:off x="0" y="8676456"/>
            <a:ext cx="6858000" cy="467544"/>
            <a:chOff x="0" y="8676456"/>
            <a:chExt cx="6858000" cy="467544"/>
          </a:xfrm>
        </p:grpSpPr>
        <p:sp>
          <p:nvSpPr>
            <p:cNvPr id="58" name="フローチャート: 処理 57"/>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59" name="図 5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sp>
        <p:nvSpPr>
          <p:cNvPr id="73" name="テキスト ボックス 72"/>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9</a:t>
            </a:r>
          </a:p>
        </p:txBody>
      </p:sp>
      <p:sp>
        <p:nvSpPr>
          <p:cNvPr id="74" name="テキスト ボックス 73"/>
          <p:cNvSpPr txBox="1"/>
          <p:nvPr/>
        </p:nvSpPr>
        <p:spPr>
          <a:xfrm>
            <a:off x="188640" y="1331640"/>
            <a:ext cx="6480720" cy="7786747"/>
          </a:xfrm>
          <a:prstGeom prst="rect">
            <a:avLst/>
          </a:prstGeom>
          <a:noFill/>
        </p:spPr>
        <p:txBody>
          <a:bodyPr wrap="square" rtlCol="0">
            <a:spAutoFit/>
          </a:bodyPr>
          <a:lstStyle/>
          <a:p>
            <a:endParaRPr lang="en-US" altLang="ja-JP" sz="1300" dirty="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・児童生徒の利用については、高校生は</a:t>
            </a:r>
            <a:r>
              <a:rPr lang="en-US" altLang="ja-JP" sz="1300" dirty="0" smtClean="0">
                <a:latin typeface="メイリオ" panose="020B0604030504040204" pitchFamily="50" charset="-128"/>
                <a:ea typeface="メイリオ" panose="020B0604030504040204" pitchFamily="50" charset="-128"/>
              </a:rPr>
              <a:t>19</a:t>
            </a:r>
            <a:r>
              <a:rPr lang="ja-JP" altLang="en-US" sz="1300" dirty="0" smtClean="0">
                <a:latin typeface="メイリオ" panose="020B0604030504040204" pitchFamily="50" charset="-128"/>
                <a:ea typeface="メイリオ" panose="020B0604030504040204" pitchFamily="50" charset="-128"/>
              </a:rPr>
              <a:t>時以降</a:t>
            </a:r>
            <a:r>
              <a:rPr lang="ja-JP" altLang="en-US" sz="1300" dirty="0">
                <a:latin typeface="メイリオ" panose="020B0604030504040204" pitchFamily="50" charset="-128"/>
                <a:ea typeface="メイリオ" panose="020B0604030504040204" pitchFamily="50" charset="-128"/>
              </a:rPr>
              <a:t>、</a:t>
            </a:r>
            <a:r>
              <a:rPr lang="ja-JP" altLang="en-US" sz="1300" dirty="0" smtClean="0">
                <a:latin typeface="メイリオ" panose="020B0604030504040204" pitchFamily="50" charset="-128"/>
                <a:ea typeface="メイリオ" panose="020B0604030504040204" pitchFamily="50" charset="-128"/>
              </a:rPr>
              <a:t>中学生以下は</a:t>
            </a:r>
            <a:r>
              <a:rPr lang="ja-JP" altLang="en-US" sz="1300" dirty="0">
                <a:latin typeface="メイリオ" panose="020B0604030504040204" pitchFamily="50" charset="-128"/>
                <a:ea typeface="メイリオ" panose="020B0604030504040204" pitchFamily="50" charset="-128"/>
              </a:rPr>
              <a:t>利用時間</a:t>
            </a:r>
            <a:r>
              <a:rPr lang="ja-JP" altLang="en-US" sz="1300" dirty="0" smtClean="0">
                <a:latin typeface="メイリオ" panose="020B0604030504040204" pitchFamily="50" charset="-128"/>
                <a:ea typeface="メイリオ" panose="020B0604030504040204" pitchFamily="50" charset="-128"/>
              </a:rPr>
              <a:t>に関</a:t>
            </a:r>
            <a:r>
              <a:rPr lang="ja-JP" altLang="en-US" sz="1300" dirty="0" err="1" smtClean="0">
                <a:latin typeface="メイリオ" panose="020B0604030504040204" pitchFamily="50" charset="-128"/>
                <a:ea typeface="メイリオ" panose="020B0604030504040204" pitchFamily="50" charset="-128"/>
              </a:rPr>
              <a:t>わら</a:t>
            </a:r>
            <a:endParaRPr lang="en-US" altLang="ja-JP" sz="1300" dirty="0" smtClean="0">
              <a:latin typeface="メイリオ" panose="020B0604030504040204" pitchFamily="50" charset="-128"/>
              <a:ea typeface="メイリオ" panose="020B0604030504040204" pitchFamily="50" charset="-128"/>
            </a:endParaRPr>
          </a:p>
          <a:p>
            <a:r>
              <a:rPr lang="ja-JP" altLang="en-US" sz="1300" dirty="0" smtClean="0">
                <a:latin typeface="メイリオ" panose="020B0604030504040204" pitchFamily="50" charset="-128"/>
                <a:ea typeface="メイリオ" panose="020B0604030504040204" pitchFamily="50" charset="-128"/>
              </a:rPr>
              <a:t>　</a:t>
            </a:r>
            <a:r>
              <a:rPr lang="ja-JP" altLang="en-US" sz="1300" dirty="0" err="1" smtClean="0">
                <a:latin typeface="メイリオ" panose="020B0604030504040204" pitchFamily="50" charset="-128"/>
                <a:ea typeface="メイリオ" panose="020B0604030504040204" pitchFamily="50" charset="-128"/>
              </a:rPr>
              <a:t>ず</a:t>
            </a:r>
            <a:r>
              <a:rPr lang="ja-JP" altLang="en-US" sz="1300" dirty="0" smtClean="0">
                <a:latin typeface="メイリオ" panose="020B0604030504040204" pitchFamily="50" charset="-128"/>
                <a:ea typeface="メイリオ" panose="020B0604030504040204" pitchFamily="50" charset="-128"/>
              </a:rPr>
              <a:t>保護者</a:t>
            </a:r>
            <a:r>
              <a:rPr lang="ja-JP" altLang="en-US" sz="1300" dirty="0">
                <a:latin typeface="メイリオ" panose="020B0604030504040204" pitchFamily="50" charset="-128"/>
                <a:ea typeface="メイリオ" panose="020B0604030504040204" pitchFamily="50" charset="-128"/>
              </a:rPr>
              <a:t>の同伴が</a:t>
            </a:r>
            <a:r>
              <a:rPr lang="ja-JP" altLang="en-US" sz="1300" dirty="0" smtClean="0">
                <a:latin typeface="メイリオ" panose="020B0604030504040204" pitchFamily="50" charset="-128"/>
                <a:ea typeface="メイリオ" panose="020B0604030504040204" pitchFamily="50" charset="-128"/>
              </a:rPr>
              <a:t>必要と</a:t>
            </a:r>
            <a:r>
              <a:rPr lang="ja-JP" altLang="en-US" sz="1300" dirty="0">
                <a:latin typeface="メイリオ" panose="020B0604030504040204" pitchFamily="50" charset="-128"/>
                <a:ea typeface="メイリオ" panose="020B0604030504040204" pitchFamily="50" charset="-128"/>
              </a:rPr>
              <a:t>なります</a:t>
            </a:r>
            <a:r>
              <a:rPr lang="ja-JP" altLang="en-US" sz="1300" dirty="0" smtClean="0">
                <a:latin typeface="メイリオ" panose="020B0604030504040204" pitchFamily="50" charset="-128"/>
                <a:ea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・予約取り消しを行う場合は、利用</a:t>
            </a:r>
            <a:r>
              <a:rPr lang="ja-JP" altLang="en-US" sz="1300" dirty="0" smtClean="0">
                <a:latin typeface="メイリオ" panose="020B0604030504040204" pitchFamily="50" charset="-128"/>
                <a:ea typeface="メイリオ" panose="020B0604030504040204" pitchFamily="50" charset="-128"/>
              </a:rPr>
              <a:t>日</a:t>
            </a:r>
            <a:r>
              <a:rPr lang="ja-JP" altLang="en-US" sz="1300" dirty="0">
                <a:latin typeface="メイリオ" panose="020B0604030504040204" pitchFamily="50" charset="-128"/>
                <a:ea typeface="メイリオ" panose="020B0604030504040204" pitchFamily="50" charset="-128"/>
              </a:rPr>
              <a:t>前日</a:t>
            </a:r>
            <a:r>
              <a:rPr lang="ja-JP" altLang="en-US" sz="1300" dirty="0" smtClean="0">
                <a:latin typeface="メイリオ" panose="020B0604030504040204" pitchFamily="50" charset="-128"/>
                <a:ea typeface="メイリオ" panose="020B0604030504040204" pitchFamily="50" charset="-128"/>
              </a:rPr>
              <a:t>までに</a:t>
            </a:r>
            <a:r>
              <a:rPr lang="ja-JP" altLang="en-US" sz="1300" dirty="0">
                <a:latin typeface="メイリオ" panose="020B0604030504040204" pitchFamily="50" charset="-128"/>
                <a:ea typeface="メイリオ" panose="020B0604030504040204" pitchFamily="50" charset="-128"/>
              </a:rPr>
              <a:t>システム上で手続きを行ってくだ</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さい</a:t>
            </a:r>
            <a:r>
              <a:rPr lang="ja-JP" altLang="en-US" sz="1300" dirty="0" smtClean="0">
                <a:latin typeface="メイリオ" panose="020B0604030504040204" pitchFamily="50" charset="-128"/>
                <a:ea typeface="メイリオ" panose="020B0604030504040204" pitchFamily="50" charset="-128"/>
              </a:rPr>
              <a:t>。</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・当日キャンセルはご遠慮ください。</a:t>
            </a:r>
            <a:r>
              <a:rPr lang="en-US"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天候不良によるキャンセルの場合は、利用時</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間前までに必ず窓口までご連絡ください。</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・無断キャンセルを</a:t>
            </a:r>
            <a:r>
              <a:rPr lang="en-US" altLang="ja-JP" sz="1300" dirty="0">
                <a:latin typeface="メイリオ" panose="020B0604030504040204" pitchFamily="50" charset="-128"/>
                <a:ea typeface="メイリオ" panose="020B0604030504040204" pitchFamily="50" charset="-128"/>
              </a:rPr>
              <a:t>3</a:t>
            </a:r>
            <a:r>
              <a:rPr lang="ja-JP" altLang="en-US" sz="1300" dirty="0">
                <a:latin typeface="メイリオ" panose="020B0604030504040204" pitchFamily="50" charset="-128"/>
                <a:ea typeface="メイリオ" panose="020B0604030504040204" pitchFamily="50" charset="-128"/>
              </a:rPr>
              <a:t>回した場合は、翌月</a:t>
            </a:r>
            <a:r>
              <a:rPr lang="en-US" altLang="ja-JP" sz="1300" dirty="0">
                <a:latin typeface="メイリオ" panose="020B0604030504040204" pitchFamily="50" charset="-128"/>
                <a:ea typeface="メイリオ" panose="020B0604030504040204" pitchFamily="50" charset="-128"/>
              </a:rPr>
              <a:t>1</a:t>
            </a:r>
            <a:r>
              <a:rPr lang="ja-JP" altLang="en-US" sz="1300" dirty="0">
                <a:latin typeface="メイリオ" panose="020B0604030504040204" pitchFamily="50" charset="-128"/>
                <a:ea typeface="メイリオ" panose="020B0604030504040204" pitchFamily="50" charset="-128"/>
              </a:rPr>
              <a:t>ヶ月間利用停止と</a:t>
            </a:r>
            <a:r>
              <a:rPr lang="ja-JP" altLang="en-US" sz="1300" dirty="0" smtClean="0">
                <a:latin typeface="メイリオ" panose="020B0604030504040204" pitchFamily="50" charset="-128"/>
                <a:ea typeface="メイリオ" panose="020B0604030504040204" pitchFamily="50" charset="-128"/>
              </a:rPr>
              <a:t>なります。</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・庭球場のコート番号は、変更になる場合がありますのでご了承ください。</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・予約を行った者以外の第三者に利用の権利を譲渡することは禁止します。</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・他の利用者へ迷惑となる行為やシステムの運用</a:t>
            </a:r>
            <a:r>
              <a:rPr lang="ja-JP" altLang="en-US" sz="1300" dirty="0" smtClean="0">
                <a:latin typeface="メイリオ" panose="020B0604030504040204" pitchFamily="50" charset="-128"/>
                <a:ea typeface="メイリオ" panose="020B0604030504040204" pitchFamily="50" charset="-128"/>
              </a:rPr>
              <a:t>に</a:t>
            </a:r>
            <a:r>
              <a:rPr lang="ja-JP" altLang="en-US" sz="1300" dirty="0">
                <a:latin typeface="メイリオ" panose="020B0604030504040204" pitchFamily="50" charset="-128"/>
                <a:ea typeface="メイリオ" panose="020B0604030504040204" pitchFamily="50" charset="-128"/>
              </a:rPr>
              <a:t>支障</a:t>
            </a:r>
            <a:r>
              <a:rPr lang="ja-JP" altLang="en-US" sz="1300" dirty="0" smtClean="0">
                <a:latin typeface="メイリオ" panose="020B0604030504040204" pitchFamily="50" charset="-128"/>
                <a:ea typeface="メイリオ" panose="020B0604030504040204" pitchFamily="50" charset="-128"/>
              </a:rPr>
              <a:t>を</a:t>
            </a:r>
            <a:r>
              <a:rPr lang="ja-JP" altLang="en-US" sz="1300" dirty="0">
                <a:latin typeface="メイリオ" panose="020B0604030504040204" pitchFamily="50" charset="-128"/>
                <a:ea typeface="メイリオ" panose="020B0604030504040204" pitchFamily="50" charset="-128"/>
              </a:rPr>
              <a:t>きたす場合は、利用を制限</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させていただく場合があります。</a:t>
            </a:r>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ご不明な点などございましたらお気軽にお問い合わせください</a:t>
            </a:r>
            <a:r>
              <a:rPr lang="ja-JP" altLang="en-US" sz="1300" dirty="0" smtClean="0">
                <a:latin typeface="メイリオ" panose="020B0604030504040204" pitchFamily="50" charset="-128"/>
                <a:ea typeface="メイリオ" panose="020B0604030504040204" pitchFamily="50" charset="-128"/>
              </a:rPr>
              <a:t>。</a:t>
            </a:r>
            <a:endParaRPr lang="en-US" altLang="ja-JP" sz="1300" dirty="0" smtClean="0">
              <a:latin typeface="メイリオ" panose="020B0604030504040204" pitchFamily="50" charset="-128"/>
              <a:ea typeface="メイリオ" panose="020B0604030504040204" pitchFamily="50" charset="-128"/>
            </a:endParaRPr>
          </a:p>
          <a:p>
            <a:endParaRPr lang="en-US" altLang="ja-JP" sz="1300" dirty="0">
              <a:latin typeface="メイリオ" panose="020B0604030504040204" pitchFamily="50" charset="-128"/>
              <a:ea typeface="メイリオ" panose="020B0604030504040204" pitchFamily="50" charset="-128"/>
            </a:endParaRPr>
          </a:p>
          <a:p>
            <a:pPr algn="ctr"/>
            <a:r>
              <a:rPr lang="ja-JP" altLang="en-US" sz="1600" dirty="0" smtClean="0">
                <a:latin typeface="メイリオ" panose="020B0604030504040204" pitchFamily="50" charset="-128"/>
                <a:ea typeface="メイリオ" panose="020B0604030504040204" pitchFamily="50" charset="-128"/>
              </a:rPr>
              <a:t>指定管理者 セイカスポーツグループ</a:t>
            </a:r>
            <a:endParaRPr lang="en-US" altLang="ja-JP" sz="1600" dirty="0">
              <a:latin typeface="メイリオ" panose="020B0604030504040204" pitchFamily="50" charset="-128"/>
              <a:ea typeface="メイリオ" panose="020B0604030504040204" pitchFamily="50" charset="-128"/>
            </a:endParaRPr>
          </a:p>
          <a:p>
            <a:pPr algn="ctr"/>
            <a:r>
              <a:rPr lang="en-US" altLang="ja-JP" sz="1600" dirty="0" smtClean="0">
                <a:latin typeface="メイリオ" panose="020B0604030504040204" pitchFamily="50" charset="-128"/>
                <a:ea typeface="メイリオ" panose="020B0604030504040204" pitchFamily="50" charset="-128"/>
              </a:rPr>
              <a:t>099-255-0434</a:t>
            </a:r>
            <a:endParaRPr lang="en-US" altLang="ja-JP" sz="1600" dirty="0">
              <a:latin typeface="メイリオ" panose="020B0604030504040204" pitchFamily="50" charset="-128"/>
              <a:ea typeface="メイリオ" panose="020B0604030504040204" pitchFamily="50" charset="-128"/>
            </a:endParaRPr>
          </a:p>
          <a:p>
            <a:pPr algn="ctr">
              <a:lnSpc>
                <a:spcPct val="150000"/>
              </a:lnSpc>
            </a:pPr>
            <a:r>
              <a:rPr lang="en-US" altLang="ja-JP" sz="1300" dirty="0">
                <a:latin typeface="メイリオ" panose="020B0604030504040204" pitchFamily="50" charset="-128"/>
                <a:ea typeface="メイリオ" panose="020B0604030504040204" pitchFamily="50" charset="-128"/>
              </a:rPr>
              <a:t>【</a:t>
            </a:r>
            <a:r>
              <a:rPr lang="ja-JP" altLang="en-US" sz="1300" dirty="0">
                <a:latin typeface="メイリオ" panose="020B0604030504040204" pitchFamily="50" charset="-128"/>
                <a:ea typeface="メイリオ" panose="020B0604030504040204" pitchFamily="50" charset="-128"/>
              </a:rPr>
              <a:t>お問い合わせ時間：午前</a:t>
            </a:r>
            <a:r>
              <a:rPr lang="en-US" altLang="ja-JP" sz="1300" dirty="0">
                <a:latin typeface="メイリオ" panose="020B0604030504040204" pitchFamily="50" charset="-128"/>
                <a:ea typeface="メイリオ" panose="020B0604030504040204" pitchFamily="50" charset="-128"/>
              </a:rPr>
              <a:t>8</a:t>
            </a:r>
            <a:r>
              <a:rPr lang="ja-JP" altLang="en-US" sz="1300" dirty="0">
                <a:latin typeface="メイリオ" panose="020B0604030504040204" pitchFamily="50" charset="-128"/>
                <a:ea typeface="メイリオ" panose="020B0604030504040204" pitchFamily="50" charset="-128"/>
              </a:rPr>
              <a:t>時</a:t>
            </a:r>
            <a:r>
              <a:rPr lang="en-US" altLang="ja-JP" sz="1300" dirty="0">
                <a:latin typeface="メイリオ" panose="020B0604030504040204" pitchFamily="50" charset="-128"/>
                <a:ea typeface="メイリオ" panose="020B0604030504040204" pitchFamily="50" charset="-128"/>
              </a:rPr>
              <a:t>30</a:t>
            </a:r>
            <a:r>
              <a:rPr lang="ja-JP" altLang="en-US" sz="1300" dirty="0">
                <a:latin typeface="メイリオ" panose="020B0604030504040204" pitchFamily="50" charset="-128"/>
                <a:ea typeface="メイリオ" panose="020B0604030504040204" pitchFamily="50" charset="-128"/>
              </a:rPr>
              <a:t>分～午後</a:t>
            </a:r>
            <a:r>
              <a:rPr lang="en-US" altLang="ja-JP" sz="1300" dirty="0">
                <a:latin typeface="メイリオ" panose="020B0604030504040204" pitchFamily="50" charset="-128"/>
                <a:ea typeface="メイリオ" panose="020B0604030504040204" pitchFamily="50" charset="-128"/>
              </a:rPr>
              <a:t>5</a:t>
            </a:r>
            <a:r>
              <a:rPr lang="ja-JP" altLang="en-US" sz="1300" dirty="0">
                <a:latin typeface="メイリオ" panose="020B0604030504040204" pitchFamily="50" charset="-128"/>
                <a:ea typeface="メイリオ" panose="020B0604030504040204" pitchFamily="50" charset="-128"/>
              </a:rPr>
              <a:t>時</a:t>
            </a:r>
            <a:r>
              <a:rPr lang="en-US" altLang="ja-JP" sz="1300" dirty="0">
                <a:latin typeface="メイリオ" panose="020B0604030504040204" pitchFamily="50" charset="-128"/>
                <a:ea typeface="メイリオ" panose="020B0604030504040204" pitchFamily="50" charset="-128"/>
              </a:rPr>
              <a:t>】</a:t>
            </a:r>
          </a:p>
          <a:p>
            <a:endParaRPr lang="en-US" altLang="ja-JP" sz="1300" dirty="0">
              <a:latin typeface="メイリオ" panose="020B0604030504040204" pitchFamily="50" charset="-128"/>
              <a:ea typeface="メイリオ" panose="020B0604030504040204" pitchFamily="50" charset="-128"/>
            </a:endParaRPr>
          </a:p>
          <a:p>
            <a:pPr>
              <a:lnSpc>
                <a:spcPct val="150000"/>
              </a:lnSpc>
            </a:pPr>
            <a:endParaRPr lang="en-US" altLang="ja-JP" sz="1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220261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latin typeface="メイリオ" panose="020B0604030504040204" pitchFamily="50" charset="-128"/>
                <a:ea typeface="メイリオ" panose="020B0604030504040204" pitchFamily="50" charset="-128"/>
              </a:rPr>
              <a:t> 目次</a:t>
            </a:r>
            <a:endParaRPr kumimoji="1" lang="ja-JP" altLang="en-US" sz="3200" b="1" dirty="0">
              <a:solidFill>
                <a:schemeClr val="bg1">
                  <a:lumMod val="95000"/>
                </a:schemeClr>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0" y="8676456"/>
            <a:ext cx="6858000" cy="467544"/>
            <a:chOff x="0" y="8676456"/>
            <a:chExt cx="6858000" cy="467544"/>
          </a:xfrm>
        </p:grpSpPr>
        <p:sp>
          <p:nvSpPr>
            <p:cNvPr id="5" name="フローチャート: 処理 4"/>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sp>
        <p:nvSpPr>
          <p:cNvPr id="7" name="テキスト ボックス 6"/>
          <p:cNvSpPr txBox="1"/>
          <p:nvPr/>
        </p:nvSpPr>
        <p:spPr>
          <a:xfrm>
            <a:off x="3138455" y="8676456"/>
            <a:ext cx="504056" cy="367408"/>
          </a:xfrm>
          <a:prstGeom prst="rect">
            <a:avLst/>
          </a:prstGeom>
          <a:noFill/>
        </p:spPr>
        <p:txBody>
          <a:bodyPr wrap="square" rtlCol="0">
            <a:spAutoFit/>
          </a:bodyPr>
          <a:lstStyle/>
          <a:p>
            <a:pPr algn="ctr">
              <a:lnSpc>
                <a:spcPct val="150000"/>
              </a:lnSpc>
            </a:pPr>
            <a:r>
              <a:rPr lang="ja-JP" altLang="en-US" sz="1300" dirty="0">
                <a:latin typeface="メイリオ" panose="020B0604030504040204" pitchFamily="50" charset="-128"/>
                <a:ea typeface="メイリオ" panose="020B0604030504040204" pitchFamily="50" charset="-128"/>
              </a:rPr>
              <a:t>１</a:t>
            </a:r>
            <a:endParaRPr lang="en-US" altLang="ja-JP" sz="1300"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332656" y="1259632"/>
            <a:ext cx="5940660" cy="3970318"/>
          </a:xfrm>
          <a:prstGeom prst="rect">
            <a:avLst/>
          </a:prstGeom>
          <a:noFill/>
        </p:spPr>
        <p:txBody>
          <a:bodyPr wrap="square" rtlCol="0">
            <a:spAutoFit/>
          </a:bodyPr>
          <a:lstStyle/>
          <a:p>
            <a:pPr marL="285750" indent="-285750">
              <a:lnSpc>
                <a:spcPct val="150000"/>
              </a:lnSpc>
              <a:buFont typeface="Wingdings" panose="05000000000000000000" pitchFamily="2" charset="2"/>
              <a:buChar char="u"/>
            </a:pPr>
            <a:r>
              <a:rPr lang="ja-JP" altLang="en-US" b="1" dirty="0">
                <a:latin typeface="メイリオ" panose="020B0604030504040204" pitchFamily="50" charset="-128"/>
                <a:ea typeface="メイリオ" panose="020B0604030504040204" pitchFamily="50" charset="-128"/>
              </a:rPr>
              <a:t>鹿児島県体育施設予約システムとは</a:t>
            </a:r>
            <a:r>
              <a:rPr lang="en-US" altLang="ja-JP" b="1" dirty="0">
                <a:latin typeface="メイリオ" panose="020B0604030504040204" pitchFamily="50" charset="-128"/>
                <a:ea typeface="メイリオ" panose="020B0604030504040204" pitchFamily="50" charset="-128"/>
              </a:rPr>
              <a:t>	P2</a:t>
            </a:r>
            <a:r>
              <a:rPr lang="ja-JP" altLang="en-US" b="1" dirty="0">
                <a:latin typeface="メイリオ" panose="020B0604030504040204" pitchFamily="50" charset="-128"/>
                <a:ea typeface="メイリオ" panose="020B0604030504040204" pitchFamily="50" charset="-128"/>
              </a:rPr>
              <a:t> － </a:t>
            </a:r>
            <a:r>
              <a:rPr lang="en-US" altLang="ja-JP" b="1" dirty="0">
                <a:latin typeface="メイリオ" panose="020B0604030504040204" pitchFamily="50" charset="-128"/>
                <a:ea typeface="メイリオ" panose="020B0604030504040204" pitchFamily="50" charset="-128"/>
              </a:rPr>
              <a:t>P3</a:t>
            </a:r>
          </a:p>
          <a:p>
            <a:pPr marL="285750" indent="-285750">
              <a:lnSpc>
                <a:spcPct val="250000"/>
              </a:lnSpc>
              <a:buFont typeface="Wingdings" panose="05000000000000000000" pitchFamily="2" charset="2"/>
              <a:buChar char="u"/>
            </a:pPr>
            <a:r>
              <a:rPr lang="en-US" altLang="ja-JP" b="1" dirty="0">
                <a:latin typeface="メイリオ" panose="020B0604030504040204" pitchFamily="50" charset="-128"/>
                <a:ea typeface="メイリオ" panose="020B0604030504040204" pitchFamily="50" charset="-128"/>
              </a:rPr>
              <a:t>1.</a:t>
            </a:r>
            <a:r>
              <a:rPr lang="ja-JP" altLang="en-US" b="1" dirty="0">
                <a:latin typeface="メイリオ" panose="020B0604030504040204" pitchFamily="50" charset="-128"/>
                <a:ea typeface="メイリオ" panose="020B0604030504040204" pitchFamily="50" charset="-128"/>
              </a:rPr>
              <a:t>ご利用方法の流れ</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P4</a:t>
            </a:r>
          </a:p>
          <a:p>
            <a:pPr marL="285750" indent="-285750">
              <a:lnSpc>
                <a:spcPct val="250000"/>
              </a:lnSpc>
              <a:buFont typeface="Wingdings" panose="05000000000000000000" pitchFamily="2" charset="2"/>
              <a:buChar char="u"/>
            </a:pPr>
            <a:r>
              <a:rPr lang="en-US" altLang="ja-JP" b="1" dirty="0">
                <a:latin typeface="メイリオ" panose="020B0604030504040204" pitchFamily="50" charset="-128"/>
                <a:ea typeface="メイリオ" panose="020B0604030504040204" pitchFamily="50" charset="-128"/>
              </a:rPr>
              <a:t>2.</a:t>
            </a:r>
            <a:r>
              <a:rPr lang="ja-JP" altLang="en-US" b="1" dirty="0">
                <a:latin typeface="メイリオ" panose="020B0604030504040204" pitchFamily="50" charset="-128"/>
                <a:ea typeface="メイリオ" panose="020B0604030504040204" pitchFamily="50" charset="-128"/>
              </a:rPr>
              <a:t>利用者登録について</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P5</a:t>
            </a:r>
          </a:p>
          <a:p>
            <a:pPr marL="285750" indent="-285750">
              <a:lnSpc>
                <a:spcPct val="250000"/>
              </a:lnSpc>
              <a:buFont typeface="Wingdings" panose="05000000000000000000" pitchFamily="2" charset="2"/>
              <a:buChar char="u"/>
            </a:pPr>
            <a:r>
              <a:rPr lang="en-US" altLang="ja-JP" b="1" dirty="0">
                <a:latin typeface="メイリオ" panose="020B0604030504040204" pitchFamily="50" charset="-128"/>
                <a:ea typeface="メイリオ" panose="020B0604030504040204" pitchFamily="50" charset="-128"/>
              </a:rPr>
              <a:t>3.</a:t>
            </a:r>
            <a:r>
              <a:rPr lang="ja-JP" altLang="en-US" b="1" dirty="0">
                <a:latin typeface="メイリオ" panose="020B0604030504040204" pitchFamily="50" charset="-128"/>
                <a:ea typeface="メイリオ" panose="020B0604030504040204" pitchFamily="50" charset="-128"/>
              </a:rPr>
              <a:t>予約申込について</a:t>
            </a:r>
            <a:r>
              <a:rPr lang="en-US" altLang="ja-JP" b="1" dirty="0">
                <a:latin typeface="メイリオ" panose="020B0604030504040204" pitchFamily="50" charset="-128"/>
                <a:ea typeface="メイリオ" panose="020B0604030504040204" pitchFamily="50" charset="-128"/>
              </a:rPr>
              <a:t>			P6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P7</a:t>
            </a:r>
          </a:p>
          <a:p>
            <a:pPr marL="285750" indent="-285750">
              <a:lnSpc>
                <a:spcPct val="250000"/>
              </a:lnSpc>
              <a:buFont typeface="Wingdings" panose="05000000000000000000" pitchFamily="2" charset="2"/>
              <a:buChar char="u"/>
            </a:pPr>
            <a:r>
              <a:rPr lang="en-US" altLang="ja-JP" b="1" dirty="0">
                <a:latin typeface="メイリオ" panose="020B0604030504040204" pitchFamily="50" charset="-128"/>
                <a:ea typeface="メイリオ" panose="020B0604030504040204" pitchFamily="50" charset="-128"/>
              </a:rPr>
              <a:t>4.</a:t>
            </a:r>
            <a:r>
              <a:rPr lang="ja-JP" altLang="en-US" b="1" dirty="0">
                <a:latin typeface="メイリオ" panose="020B0604030504040204" pitchFamily="50" charset="-128"/>
                <a:ea typeface="メイリオ" panose="020B0604030504040204" pitchFamily="50" charset="-128"/>
              </a:rPr>
              <a:t>支払い方法について</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P8</a:t>
            </a:r>
          </a:p>
          <a:p>
            <a:pPr marL="285750" indent="-285750">
              <a:lnSpc>
                <a:spcPct val="250000"/>
              </a:lnSpc>
              <a:buFont typeface="Wingdings" panose="05000000000000000000" pitchFamily="2" charset="2"/>
              <a:buChar char="u"/>
            </a:pPr>
            <a:r>
              <a:rPr lang="en-US" altLang="ja-JP" b="1" dirty="0">
                <a:latin typeface="メイリオ" panose="020B0604030504040204" pitchFamily="50" charset="-128"/>
                <a:ea typeface="メイリオ" panose="020B0604030504040204" pitchFamily="50" charset="-128"/>
              </a:rPr>
              <a:t>5.</a:t>
            </a:r>
            <a:r>
              <a:rPr lang="ja-JP" altLang="en-US" b="1" dirty="0">
                <a:latin typeface="メイリオ" panose="020B0604030504040204" pitchFamily="50" charset="-128"/>
                <a:ea typeface="メイリオ" panose="020B0604030504040204" pitchFamily="50" charset="-128"/>
              </a:rPr>
              <a:t>注意事項</a:t>
            </a:r>
            <a:r>
              <a:rPr lang="en-US" altLang="ja-JP" b="1" dirty="0">
                <a:latin typeface="メイリオ" panose="020B0604030504040204" pitchFamily="50" charset="-128"/>
                <a:ea typeface="メイリオ" panose="020B0604030504040204" pitchFamily="50" charset="-128"/>
              </a:rPr>
              <a:t>				</a:t>
            </a:r>
            <a:r>
              <a:rPr lang="ja-JP" altLang="en-US" b="1" dirty="0">
                <a:latin typeface="メイリオ" panose="020B0604030504040204" pitchFamily="50" charset="-128"/>
                <a:ea typeface="メイリオ" panose="020B0604030504040204" pitchFamily="50" charset="-128"/>
              </a:rPr>
              <a:t>　　　</a:t>
            </a:r>
            <a:r>
              <a:rPr lang="en-US" altLang="ja-JP" b="1" dirty="0">
                <a:latin typeface="メイリオ" panose="020B0604030504040204" pitchFamily="50" charset="-128"/>
                <a:ea typeface="メイリオ" panose="020B0604030504040204" pitchFamily="50" charset="-128"/>
              </a:rPr>
              <a:t>P9</a:t>
            </a:r>
          </a:p>
        </p:txBody>
      </p:sp>
    </p:spTree>
    <p:extLst>
      <p:ext uri="{BB962C8B-B14F-4D97-AF65-F5344CB8AC3E}">
        <p14:creationId xmlns:p14="http://schemas.microsoft.com/office/powerpoint/2010/main" val="13801991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4653136" y="2123728"/>
            <a:ext cx="1929422" cy="3096344"/>
          </a:xfrm>
          <a:prstGeom prst="roundRect">
            <a:avLst/>
          </a:prstGeom>
          <a:solidFill>
            <a:schemeClr val="bg1"/>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20000"/>
                  <a:lumOff val="80000"/>
                </a:schemeClr>
              </a:solidFill>
            </a:endParaRPr>
          </a:p>
        </p:txBody>
      </p:sp>
      <p:sp>
        <p:nvSpPr>
          <p:cNvPr id="21" name="角丸四角形 20"/>
          <p:cNvSpPr/>
          <p:nvPr/>
        </p:nvSpPr>
        <p:spPr>
          <a:xfrm>
            <a:off x="2435682" y="2123728"/>
            <a:ext cx="1929422" cy="3096344"/>
          </a:xfrm>
          <a:prstGeom prst="roundRect">
            <a:avLst/>
          </a:prstGeom>
          <a:solidFill>
            <a:schemeClr val="bg1"/>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20000"/>
                  <a:lumOff val="80000"/>
                </a:schemeClr>
              </a:solidFill>
            </a:endParaRPr>
          </a:p>
        </p:txBody>
      </p:sp>
      <p:sp>
        <p:nvSpPr>
          <p:cNvPr id="7" name="角丸四角形 6"/>
          <p:cNvSpPr/>
          <p:nvPr/>
        </p:nvSpPr>
        <p:spPr>
          <a:xfrm>
            <a:off x="260648" y="2123728"/>
            <a:ext cx="1929422" cy="3096344"/>
          </a:xfrm>
          <a:prstGeom prst="roundRect">
            <a:avLst/>
          </a:prstGeom>
          <a:solidFill>
            <a:schemeClr val="bg1"/>
          </a:solidFill>
          <a:ln w="38100">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2">
                  <a:lumMod val="20000"/>
                  <a:lumOff val="80000"/>
                </a:schemeClr>
              </a:solidFill>
            </a:endParaRPr>
          </a:p>
        </p:txBody>
      </p:sp>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28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2800" b="1" dirty="0">
                <a:latin typeface="メイリオ" panose="020B0604030504040204" pitchFamily="50" charset="-128"/>
                <a:ea typeface="メイリオ" panose="020B0604030504040204" pitchFamily="50" charset="-128"/>
              </a:rPr>
              <a:t> 鹿児島県体育施設予約システムとは</a:t>
            </a:r>
            <a:endParaRPr kumimoji="1" lang="ja-JP" altLang="en-US" sz="2800" b="1" dirty="0">
              <a:solidFill>
                <a:schemeClr val="bg1">
                  <a:lumMod val="95000"/>
                </a:schemeClr>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0" y="8676456"/>
            <a:ext cx="6858000" cy="467544"/>
            <a:chOff x="0" y="8676456"/>
            <a:chExt cx="6858000" cy="467544"/>
          </a:xfrm>
        </p:grpSpPr>
        <p:sp>
          <p:nvSpPr>
            <p:cNvPr id="5" name="フローチャート: 処理 4"/>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graphicFrame>
        <p:nvGraphicFramePr>
          <p:cNvPr id="12" name="表 11"/>
          <p:cNvGraphicFramePr>
            <a:graphicFrameLocks noGrp="1"/>
          </p:cNvGraphicFramePr>
          <p:nvPr>
            <p:extLst>
              <p:ext uri="{D42A27DB-BD31-4B8C-83A1-F6EECF244321}">
                <p14:modId xmlns:p14="http://schemas.microsoft.com/office/powerpoint/2010/main" val="892049653"/>
              </p:ext>
            </p:extLst>
          </p:nvPr>
        </p:nvGraphicFramePr>
        <p:xfrm>
          <a:off x="217586" y="5850200"/>
          <a:ext cx="6451774" cy="2682240"/>
        </p:xfrm>
        <a:graphic>
          <a:graphicData uri="http://schemas.openxmlformats.org/drawingml/2006/table">
            <a:tbl>
              <a:tblPr firstRow="1" bandRow="1">
                <a:tableStyleId>{5C22544A-7EE6-4342-B048-85BDC9FD1C3A}</a:tableStyleId>
              </a:tblPr>
              <a:tblGrid>
                <a:gridCol w="2347318">
                  <a:extLst>
                    <a:ext uri="{9D8B030D-6E8A-4147-A177-3AD203B41FA5}">
                      <a16:colId xmlns:a16="http://schemas.microsoft.com/office/drawing/2014/main" xmlns="" val="20000"/>
                    </a:ext>
                  </a:extLst>
                </a:gridCol>
                <a:gridCol w="4104456">
                  <a:extLst>
                    <a:ext uri="{9D8B030D-6E8A-4147-A177-3AD203B41FA5}">
                      <a16:colId xmlns:a16="http://schemas.microsoft.com/office/drawing/2014/main" xmlns="" val="20001"/>
                    </a:ext>
                  </a:extLst>
                </a:gridCol>
              </a:tblGrid>
              <a:tr h="370840">
                <a:tc>
                  <a:txBody>
                    <a:bodyPr/>
                    <a:lstStyle/>
                    <a:p>
                      <a:pPr algn="ctr"/>
                      <a:r>
                        <a:rPr kumimoji="1" lang="ja-JP" altLang="en-US" sz="1400" dirty="0">
                          <a:latin typeface="メイリオ" panose="020B0604030504040204" pitchFamily="50" charset="-128"/>
                          <a:ea typeface="メイリオ" panose="020B0604030504040204" pitchFamily="50" charset="-128"/>
                        </a:rPr>
                        <a:t>サービス</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内　　容</a:t>
                      </a:r>
                    </a:p>
                  </a:txBody>
                  <a:tcPr anchor="ctr"/>
                </a:tc>
                <a:extLst>
                  <a:ext uri="{0D108BD9-81ED-4DB2-BD59-A6C34878D82A}">
                    <a16:rowId xmlns:a16="http://schemas.microsoft.com/office/drawing/2014/main" xmlns="" val="10000"/>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施設空き照会</a:t>
                      </a: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施設の空き状況を翌月分まで照会する事ができます。</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空き照会は、どなたでもご利用可能です。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1"/>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抽選申込</a:t>
                      </a:r>
                      <a:endParaRPr kumimoji="1" lang="en-US" altLang="ja-JP" sz="1200" dirty="0">
                        <a:latin typeface="メイリオ" panose="020B0604030504040204" pitchFamily="50" charset="-128"/>
                        <a:ea typeface="メイリオ" panose="020B0604030504040204" pitchFamily="50" charset="-128"/>
                      </a:endParaRP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施設利用の抽選申込ができます。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2"/>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抽選申込内容確認 </a:t>
                      </a:r>
                      <a:r>
                        <a:rPr kumimoji="1" lang="en-US" altLang="ja-JP"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取消</a:t>
                      </a: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抽選申込内容の確認、抽選申込の取消ができます。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3"/>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抽選結果確認</a:t>
                      </a: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抽選結果の確認をする事ができます。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4"/>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空き予約申込</a:t>
                      </a: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抽選後の空き予約申込ができます。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5"/>
                  </a:ext>
                </a:extLst>
              </a:tr>
              <a:tr h="370840">
                <a:tc>
                  <a:txBody>
                    <a:bodyPr/>
                    <a:lstStyle/>
                    <a:p>
                      <a:r>
                        <a:rPr kumimoji="1" lang="ja-JP" altLang="en-US" sz="1200" dirty="0">
                          <a:latin typeface="メイリオ" panose="020B0604030504040204" pitchFamily="50" charset="-128"/>
                          <a:ea typeface="メイリオ" panose="020B0604030504040204" pitchFamily="50" charset="-128"/>
                        </a:rPr>
                        <a:t>空き予約申込内容確認 </a:t>
                      </a:r>
                      <a:r>
                        <a:rPr kumimoji="1" lang="en-US" altLang="ja-JP" sz="1200" dirty="0">
                          <a:latin typeface="メイリオ" panose="020B0604030504040204" pitchFamily="50" charset="-128"/>
                          <a:ea typeface="メイリオ" panose="020B0604030504040204" pitchFamily="50" charset="-128"/>
                        </a:rPr>
                        <a:t>/ </a:t>
                      </a:r>
                      <a:r>
                        <a:rPr kumimoji="1" lang="ja-JP" altLang="en-US" sz="1200" dirty="0">
                          <a:latin typeface="メイリオ" panose="020B0604030504040204" pitchFamily="50" charset="-128"/>
                          <a:ea typeface="メイリオ" panose="020B0604030504040204" pitchFamily="50" charset="-128"/>
                        </a:rPr>
                        <a:t>取消</a:t>
                      </a:r>
                    </a:p>
                  </a:txBody>
                  <a:tcPr anchor="ctr"/>
                </a:tc>
                <a:tc>
                  <a:txBody>
                    <a:bodyPr/>
                    <a:lstStyle/>
                    <a:p>
                      <a:pPr algn="l"/>
                      <a:r>
                        <a:rPr kumimoji="1" lang="ja-JP" altLang="en-US" sz="1200" dirty="0">
                          <a:latin typeface="メイリオ" panose="020B0604030504040204" pitchFamily="50" charset="-128"/>
                          <a:ea typeface="メイリオ" panose="020B0604030504040204" pitchFamily="50" charset="-128"/>
                        </a:rPr>
                        <a:t>空き予約申込内容の確認、予約の取消ができます。</a:t>
                      </a: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6"/>
                  </a:ext>
                </a:extLst>
              </a:tr>
            </a:tbl>
          </a:graphicData>
        </a:graphic>
      </p:graphicFrame>
      <p:grpSp>
        <p:nvGrpSpPr>
          <p:cNvPr id="13" name="グループ化 12"/>
          <p:cNvGrpSpPr/>
          <p:nvPr/>
        </p:nvGrpSpPr>
        <p:grpSpPr>
          <a:xfrm>
            <a:off x="188641" y="5381363"/>
            <a:ext cx="6198028" cy="414773"/>
            <a:chOff x="116632" y="4572000"/>
            <a:chExt cx="6379295" cy="414773"/>
          </a:xfrm>
        </p:grpSpPr>
        <p:sp>
          <p:nvSpPr>
            <p:cNvPr id="14" name="テキスト ボックス 13"/>
            <p:cNvSpPr txBox="1"/>
            <p:nvPr/>
          </p:nvSpPr>
          <p:spPr>
            <a:xfrm>
              <a:off x="484606" y="4586663"/>
              <a:ext cx="5733678" cy="400110"/>
            </a:xfrm>
            <a:prstGeom prst="rect">
              <a:avLst/>
            </a:prstGeom>
            <a:noFill/>
          </p:spPr>
          <p:txBody>
            <a:bodyPr wrap="none" rtlCol="0" anchor="b">
              <a:spAutoFit/>
            </a:bodyPr>
            <a:lstStyle/>
            <a:p>
              <a:r>
                <a:rPr lang="ja-JP" altLang="en-US" sz="2000" b="1" dirty="0">
                  <a:solidFill>
                    <a:schemeClr val="tx2">
                      <a:lumMod val="60000"/>
                      <a:lumOff val="40000"/>
                    </a:schemeClr>
                  </a:solidFill>
                  <a:latin typeface="メイリオ" panose="020B0604030504040204" pitchFamily="50" charset="-128"/>
                  <a:ea typeface="メイリオ" panose="020B0604030504040204" pitchFamily="50" charset="-128"/>
                </a:rPr>
                <a:t>こんなサービスをご利用することができます。</a:t>
              </a:r>
            </a:p>
          </p:txBody>
        </p:sp>
        <p:sp>
          <p:nvSpPr>
            <p:cNvPr id="15" name="正方形/長方形 14"/>
            <p:cNvSpPr/>
            <p:nvPr/>
          </p:nvSpPr>
          <p:spPr>
            <a:xfrm rot="10800000">
              <a:off x="116633" y="4936541"/>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山形 15"/>
            <p:cNvSpPr/>
            <p:nvPr/>
          </p:nvSpPr>
          <p:spPr>
            <a:xfrm>
              <a:off x="116632" y="4572000"/>
              <a:ext cx="187102" cy="324000"/>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山形 16"/>
            <p:cNvSpPr/>
            <p:nvPr/>
          </p:nvSpPr>
          <p:spPr>
            <a:xfrm>
              <a:off x="260648" y="4572000"/>
              <a:ext cx="187102" cy="324000"/>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19" name="テキスト ボックス 18"/>
          <p:cNvSpPr txBox="1"/>
          <p:nvPr/>
        </p:nvSpPr>
        <p:spPr>
          <a:xfrm>
            <a:off x="188640" y="1076707"/>
            <a:ext cx="6480720" cy="830997"/>
          </a:xfrm>
          <a:prstGeom prst="rect">
            <a:avLst/>
          </a:prstGeom>
          <a:noFill/>
        </p:spPr>
        <p:txBody>
          <a:bodyPr wrap="square" rtlCol="0">
            <a:spAutoFit/>
          </a:bodyPr>
          <a:lstStyle/>
          <a:p>
            <a:pPr algn="ctr">
              <a:lnSpc>
                <a:spcPct val="150000"/>
              </a:lnSpc>
            </a:pPr>
            <a:r>
              <a:rPr lang="ja-JP" altLang="en-US" sz="1600" b="1" dirty="0">
                <a:latin typeface="メイリオ" panose="020B0604030504040204" pitchFamily="50" charset="-128"/>
                <a:ea typeface="メイリオ" panose="020B0604030504040204" pitchFamily="50" charset="-128"/>
              </a:rPr>
              <a:t>鹿児島県体育施設の各施設の空き照会や</a:t>
            </a:r>
            <a:endParaRPr lang="en-US" altLang="ja-JP" sz="1600" b="1" dirty="0">
              <a:latin typeface="メイリオ" panose="020B0604030504040204" pitchFamily="50" charset="-128"/>
              <a:ea typeface="メイリオ" panose="020B0604030504040204" pitchFamily="50" charset="-128"/>
            </a:endParaRPr>
          </a:p>
          <a:p>
            <a:pPr algn="ctr">
              <a:lnSpc>
                <a:spcPct val="150000"/>
              </a:lnSpc>
            </a:pPr>
            <a:r>
              <a:rPr lang="ja-JP" altLang="en-US" sz="1600" b="1" dirty="0">
                <a:latin typeface="メイリオ" panose="020B0604030504040204" pitchFamily="50" charset="-128"/>
                <a:ea typeface="メイリオ" panose="020B0604030504040204" pitchFamily="50" charset="-128"/>
              </a:rPr>
              <a:t>抽選申込・予約申込（対象施設のみ）を</a:t>
            </a:r>
            <a:r>
              <a:rPr lang="en-US" altLang="ja-JP" sz="1600" b="1" dirty="0">
                <a:latin typeface="メイリオ" panose="020B0604030504040204" pitchFamily="50" charset="-128"/>
                <a:ea typeface="メイリオ" panose="020B0604030504040204" pitchFamily="50" charset="-128"/>
              </a:rPr>
              <a:t>WEB</a:t>
            </a:r>
            <a:r>
              <a:rPr lang="ja-JP" altLang="en-US" sz="1600" b="1" dirty="0">
                <a:latin typeface="メイリオ" panose="020B0604030504040204" pitchFamily="50" charset="-128"/>
                <a:ea typeface="メイリオ" panose="020B0604030504040204" pitchFamily="50" charset="-128"/>
              </a:rPr>
              <a:t>で行えるサービスです。</a:t>
            </a:r>
            <a:endParaRPr lang="en-US" altLang="ja-JP" sz="1600" b="1" dirty="0">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323686" y="3806199"/>
            <a:ext cx="1820664" cy="1292662"/>
          </a:xfrm>
          <a:prstGeom prst="rect">
            <a:avLst/>
          </a:prstGeom>
          <a:noFill/>
        </p:spPr>
        <p:txBody>
          <a:bodyPr wrap="square" rtlCol="0">
            <a:spAutoFit/>
          </a:bodyPr>
          <a:lstStyle/>
          <a:p>
            <a:pPr>
              <a:lnSpc>
                <a:spcPct val="150000"/>
              </a:lnSpc>
            </a:pPr>
            <a:r>
              <a:rPr lang="ja-JP" altLang="en-US" sz="1300" dirty="0">
                <a:latin typeface="メイリオ" panose="020B0604030504040204" pitchFamily="50" charset="-128"/>
                <a:ea typeface="メイリオ" panose="020B0604030504040204" pitchFamily="50" charset="-128"/>
              </a:rPr>
              <a:t>自宅のパソコン・携帯電話等から</a:t>
            </a:r>
            <a:r>
              <a:rPr lang="en-US" altLang="ja-JP" sz="1300" b="1" dirty="0">
                <a:solidFill>
                  <a:srgbClr val="FF0000"/>
                </a:solidFill>
                <a:latin typeface="メイリオ" panose="020B0604030504040204" pitchFamily="50" charset="-128"/>
                <a:ea typeface="メイリオ" panose="020B0604030504040204" pitchFamily="50" charset="-128"/>
              </a:rPr>
              <a:t>24</a:t>
            </a:r>
            <a:r>
              <a:rPr lang="ja-JP" altLang="en-US" sz="1300" b="1" dirty="0">
                <a:solidFill>
                  <a:srgbClr val="FF0000"/>
                </a:solidFill>
                <a:latin typeface="メイリオ" panose="020B0604030504040204" pitchFamily="50" charset="-128"/>
                <a:ea typeface="メイリオ" panose="020B0604030504040204" pitchFamily="50" charset="-128"/>
              </a:rPr>
              <a:t>時間サービスをご利用いただけます。</a:t>
            </a:r>
            <a:endParaRPr lang="en-US" altLang="ja-JP" sz="1300" b="1" dirty="0">
              <a:solidFill>
                <a:srgbClr val="FF0000"/>
              </a:solidFill>
              <a:latin typeface="メイリオ" panose="020B0604030504040204" pitchFamily="50" charset="-128"/>
              <a:ea typeface="メイリオ" panose="020B0604030504040204" pitchFamily="50" charset="-128"/>
            </a:endParaRPr>
          </a:p>
        </p:txBody>
      </p:sp>
      <p:cxnSp>
        <p:nvCxnSpPr>
          <p:cNvPr id="23" name="直線コネクタ 22"/>
          <p:cNvCxnSpPr/>
          <p:nvPr/>
        </p:nvCxnSpPr>
        <p:spPr>
          <a:xfrm>
            <a:off x="369406" y="3696181"/>
            <a:ext cx="167971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553181" y="3696181"/>
            <a:ext cx="167971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4783670" y="3696181"/>
            <a:ext cx="167971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2548066" y="3779912"/>
            <a:ext cx="1684834" cy="1292662"/>
          </a:xfrm>
          <a:prstGeom prst="rect">
            <a:avLst/>
          </a:prstGeom>
          <a:noFill/>
        </p:spPr>
        <p:txBody>
          <a:bodyPr wrap="square" rtlCol="0">
            <a:spAutoFit/>
          </a:bodyPr>
          <a:lstStyle/>
          <a:p>
            <a:pPr>
              <a:lnSpc>
                <a:spcPct val="150000"/>
              </a:lnSpc>
            </a:pPr>
            <a:r>
              <a:rPr lang="ja-JP" altLang="en-US" sz="1300" dirty="0">
                <a:latin typeface="メイリオ" panose="020B0604030504040204" pitchFamily="50" charset="-128"/>
                <a:ea typeface="メイリオ" panose="020B0604030504040204" pitchFamily="50" charset="-128"/>
              </a:rPr>
              <a:t>コンピュータによる自動抽選を採用。</a:t>
            </a:r>
            <a:endParaRPr lang="en-US" altLang="ja-JP" sz="1300" dirty="0">
              <a:latin typeface="メイリオ" panose="020B0604030504040204" pitchFamily="50" charset="-128"/>
              <a:ea typeface="メイリオ" panose="020B0604030504040204" pitchFamily="50" charset="-128"/>
            </a:endParaRPr>
          </a:p>
          <a:p>
            <a:pPr>
              <a:lnSpc>
                <a:spcPct val="150000"/>
              </a:lnSpc>
            </a:pPr>
            <a:r>
              <a:rPr lang="ja-JP" altLang="en-US" sz="1300" b="1" dirty="0">
                <a:solidFill>
                  <a:srgbClr val="FF0000"/>
                </a:solidFill>
                <a:latin typeface="メイリオ" panose="020B0604030504040204" pitchFamily="50" charset="-128"/>
                <a:ea typeface="メイリオ" panose="020B0604030504040204" pitchFamily="50" charset="-128"/>
              </a:rPr>
              <a:t>抽選会に行く手間が省けます。</a:t>
            </a:r>
            <a:endParaRPr lang="en-US" altLang="ja-JP" sz="1300" b="1" dirty="0">
              <a:solidFill>
                <a:srgbClr val="FF0000"/>
              </a:solidFill>
              <a:latin typeface="メイリオ" panose="020B0604030504040204" pitchFamily="50" charset="-128"/>
              <a:ea typeface="メイリオ" panose="020B0604030504040204" pitchFamily="50" charset="-128"/>
            </a:endParaRPr>
          </a:p>
        </p:txBody>
      </p:sp>
      <p:sp>
        <p:nvSpPr>
          <p:cNvPr id="30" name="テキスト ボックス 29"/>
          <p:cNvSpPr txBox="1"/>
          <p:nvPr/>
        </p:nvSpPr>
        <p:spPr>
          <a:xfrm>
            <a:off x="4783670" y="3779912"/>
            <a:ext cx="1679719" cy="1292662"/>
          </a:xfrm>
          <a:prstGeom prst="rect">
            <a:avLst/>
          </a:prstGeom>
          <a:noFill/>
        </p:spPr>
        <p:txBody>
          <a:bodyPr wrap="square" rtlCol="0">
            <a:spAutoFit/>
          </a:bodyPr>
          <a:lstStyle/>
          <a:p>
            <a:pPr>
              <a:lnSpc>
                <a:spcPct val="150000"/>
              </a:lnSpc>
            </a:pPr>
            <a:r>
              <a:rPr lang="ja-JP" altLang="en-US" sz="1300" dirty="0">
                <a:latin typeface="メイリオ" panose="020B0604030504040204" pitchFamily="50" charset="-128"/>
                <a:ea typeface="メイリオ" panose="020B0604030504040204" pitchFamily="50" charset="-128"/>
              </a:rPr>
              <a:t>武道館に予約システム端末完備。</a:t>
            </a:r>
            <a:endParaRPr lang="en-US" altLang="ja-JP" sz="1300" dirty="0">
              <a:latin typeface="メイリオ" panose="020B0604030504040204" pitchFamily="50" charset="-128"/>
              <a:ea typeface="メイリオ" panose="020B0604030504040204" pitchFamily="50" charset="-128"/>
            </a:endParaRPr>
          </a:p>
          <a:p>
            <a:pPr>
              <a:lnSpc>
                <a:spcPct val="150000"/>
              </a:lnSpc>
            </a:pPr>
            <a:r>
              <a:rPr lang="ja-JP" altLang="en-US" sz="1300" b="1" dirty="0">
                <a:solidFill>
                  <a:srgbClr val="FF0000"/>
                </a:solidFill>
                <a:latin typeface="メイリオ" panose="020B0604030504040204" pitchFamily="50" charset="-128"/>
                <a:ea typeface="メイリオ" panose="020B0604030504040204" pitchFamily="50" charset="-128"/>
              </a:rPr>
              <a:t>操作方法がわからない方も安心です。</a:t>
            </a:r>
            <a:endParaRPr lang="en-US" altLang="ja-JP" sz="1300" b="1" dirty="0">
              <a:solidFill>
                <a:srgbClr val="FF0000"/>
              </a:solidFill>
              <a:latin typeface="メイリオ" panose="020B0604030504040204" pitchFamily="50" charset="-128"/>
              <a:ea typeface="メイリオ" panose="020B0604030504040204" pitchFamily="50" charset="-128"/>
            </a:endParaRPr>
          </a:p>
        </p:txBody>
      </p:sp>
      <p:pic>
        <p:nvPicPr>
          <p:cNvPr id="34" name="図 33"/>
          <p:cNvPicPr>
            <a:picLocks noChangeAspect="1"/>
          </p:cNvPicPr>
          <p:nvPr/>
        </p:nvPicPr>
        <p:blipFill>
          <a:blip r:embed="rId4" cstate="print">
            <a:extLst>
              <a:ext uri="{BEBA8EAE-BF5A-486C-A8C5-ECC9F3942E4B}">
                <a14:imgProps xmlns:a14="http://schemas.microsoft.com/office/drawing/2010/main">
                  <a14:imgLayer r:embed="rId5">
                    <a14:imgEffect>
                      <a14:colorTemperature colorTemp="5900"/>
                    </a14:imgEffect>
                    <a14:imgEffect>
                      <a14:saturation sat="0"/>
                    </a14:imgEffect>
                  </a14:imgLayer>
                </a14:imgProps>
              </a:ext>
              <a:ext uri="{28A0092B-C50C-407E-A947-70E740481C1C}">
                <a14:useLocalDpi xmlns:a14="http://schemas.microsoft.com/office/drawing/2010/main" val="0"/>
              </a:ext>
            </a:extLst>
          </a:blip>
          <a:stretch>
            <a:fillRect/>
          </a:stretch>
        </p:blipFill>
        <p:spPr>
          <a:xfrm>
            <a:off x="4929441" y="2709317"/>
            <a:ext cx="468000" cy="468000"/>
          </a:xfrm>
          <a:prstGeom prst="rect">
            <a:avLst/>
          </a:prstGeom>
        </p:spPr>
      </p:pic>
      <p:pic>
        <p:nvPicPr>
          <p:cNvPr id="1034" name="Picture 10" descr="C:\Users\Guest\Desktop\24時間無休アイコン (2).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265" y="2345844"/>
            <a:ext cx="1260000" cy="1260000"/>
          </a:xfrm>
          <a:prstGeom prst="rect">
            <a:avLst/>
          </a:prstGeom>
          <a:noFill/>
          <a:extLst>
            <a:ext uri="{909E8E84-426E-40DD-AFC4-6F175D3DCCD1}">
              <a14:hiddenFill xmlns:a14="http://schemas.microsoft.com/office/drawing/2010/main">
                <a:solidFill>
                  <a:srgbClr val="FFFFFF"/>
                </a:solidFill>
              </a14:hiddenFill>
            </a:ext>
          </a:extLst>
        </p:spPr>
      </p:pic>
      <p:sp>
        <p:nvSpPr>
          <p:cNvPr id="39" name="テキスト ボックス 38"/>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2</a:t>
            </a:r>
          </a:p>
        </p:txBody>
      </p:sp>
      <p:pic>
        <p:nvPicPr>
          <p:cNvPr id="1040" name="Picture 16" descr="C:\Users\Guest\Desktop\14412-[更新済み].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650032" y="2339752"/>
            <a:ext cx="1557936" cy="11520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C:\Users\Guest\Desktop\名称未設定-1.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97441" y="2555880"/>
            <a:ext cx="1008001" cy="93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9277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p:cNvGrpSpPr/>
          <p:nvPr/>
        </p:nvGrpSpPr>
        <p:grpSpPr>
          <a:xfrm>
            <a:off x="0" y="8676456"/>
            <a:ext cx="6858000" cy="467544"/>
            <a:chOff x="0" y="8676456"/>
            <a:chExt cx="6858000" cy="467544"/>
          </a:xfrm>
        </p:grpSpPr>
        <p:sp>
          <p:nvSpPr>
            <p:cNvPr id="5" name="フローチャート: 処理 4"/>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graphicFrame>
        <p:nvGraphicFramePr>
          <p:cNvPr id="2" name="表 1"/>
          <p:cNvGraphicFramePr>
            <a:graphicFrameLocks noGrp="1"/>
          </p:cNvGraphicFramePr>
          <p:nvPr>
            <p:extLst>
              <p:ext uri="{D42A27DB-BD31-4B8C-83A1-F6EECF244321}">
                <p14:modId xmlns:p14="http://schemas.microsoft.com/office/powerpoint/2010/main" val="729236884"/>
              </p:ext>
            </p:extLst>
          </p:nvPr>
        </p:nvGraphicFramePr>
        <p:xfrm>
          <a:off x="140089" y="1227682"/>
          <a:ext cx="6588000" cy="260655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xmlns="" val="20000"/>
                    </a:ext>
                  </a:extLst>
                </a:gridCol>
                <a:gridCol w="792088">
                  <a:extLst>
                    <a:ext uri="{9D8B030D-6E8A-4147-A177-3AD203B41FA5}">
                      <a16:colId xmlns:a16="http://schemas.microsoft.com/office/drawing/2014/main" xmlns="" val="20001"/>
                    </a:ext>
                  </a:extLst>
                </a:gridCol>
                <a:gridCol w="792088">
                  <a:extLst>
                    <a:ext uri="{9D8B030D-6E8A-4147-A177-3AD203B41FA5}">
                      <a16:colId xmlns:a16="http://schemas.microsoft.com/office/drawing/2014/main" xmlns="" val="20002"/>
                    </a:ext>
                  </a:extLst>
                </a:gridCol>
                <a:gridCol w="864096">
                  <a:extLst>
                    <a:ext uri="{9D8B030D-6E8A-4147-A177-3AD203B41FA5}">
                      <a16:colId xmlns:a16="http://schemas.microsoft.com/office/drawing/2014/main" xmlns="" val="20003"/>
                    </a:ext>
                  </a:extLst>
                </a:gridCol>
                <a:gridCol w="792088">
                  <a:extLst>
                    <a:ext uri="{9D8B030D-6E8A-4147-A177-3AD203B41FA5}">
                      <a16:colId xmlns:a16="http://schemas.microsoft.com/office/drawing/2014/main" xmlns="" val="20004"/>
                    </a:ext>
                  </a:extLst>
                </a:gridCol>
                <a:gridCol w="792088">
                  <a:extLst>
                    <a:ext uri="{9D8B030D-6E8A-4147-A177-3AD203B41FA5}">
                      <a16:colId xmlns:a16="http://schemas.microsoft.com/office/drawing/2014/main" xmlns="" val="20005"/>
                    </a:ext>
                  </a:extLst>
                </a:gridCol>
                <a:gridCol w="827360">
                  <a:extLst>
                    <a:ext uri="{9D8B030D-6E8A-4147-A177-3AD203B41FA5}">
                      <a16:colId xmlns:a16="http://schemas.microsoft.com/office/drawing/2014/main" xmlns="" val="20006"/>
                    </a:ext>
                  </a:extLst>
                </a:gridCol>
              </a:tblGrid>
              <a:tr h="72910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メイリオ" panose="020B0604030504040204" pitchFamily="50" charset="-128"/>
                          <a:ea typeface="メイリオ" panose="020B0604030504040204" pitchFamily="50" charset="-128"/>
                        </a:rPr>
                        <a:t>施設名＼サービス</a:t>
                      </a:r>
                      <a:endParaRPr kumimoji="1" lang="en-US" altLang="ja-JP"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空き</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照会</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抽選</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申込</a:t>
                      </a:r>
                      <a:endParaRPr kumimoji="1" lang="en-US" altLang="ja-JP" sz="11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抽選</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確認</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取消</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抽選</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結果</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空き予約</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申込</a:t>
                      </a:r>
                    </a:p>
                  </a:txBody>
                  <a:tcPr anchor="ctr"/>
                </a:tc>
                <a:tc>
                  <a:txBody>
                    <a:bodyPr/>
                    <a:lstStyle/>
                    <a:p>
                      <a:pPr algn="ctr"/>
                      <a:r>
                        <a:rPr kumimoji="1" lang="ja-JP" altLang="en-US" sz="1100" dirty="0">
                          <a:latin typeface="メイリオ" panose="020B0604030504040204" pitchFamily="50" charset="-128"/>
                          <a:ea typeface="メイリオ" panose="020B0604030504040204" pitchFamily="50" charset="-128"/>
                        </a:rPr>
                        <a:t>空き予約</a:t>
                      </a:r>
                      <a:endParaRPr kumimoji="1" lang="en-US" altLang="ja-JP" sz="1100" dirty="0">
                        <a:latin typeface="メイリオ" panose="020B0604030504040204" pitchFamily="50" charset="-128"/>
                        <a:ea typeface="メイリオ" panose="020B0604030504040204" pitchFamily="50" charset="-128"/>
                      </a:endParaRPr>
                    </a:p>
                    <a:p>
                      <a:pPr algn="ctr"/>
                      <a:r>
                        <a:rPr kumimoji="1" lang="ja-JP" altLang="en-US" sz="1100" dirty="0">
                          <a:latin typeface="メイリオ" panose="020B0604030504040204" pitchFamily="50" charset="-128"/>
                          <a:ea typeface="メイリオ" panose="020B0604030504040204" pitchFamily="50" charset="-128"/>
                        </a:rPr>
                        <a:t>確認</a:t>
                      </a:r>
                      <a:r>
                        <a:rPr kumimoji="1" lang="en-US" altLang="ja-JP" sz="1100" dirty="0">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取消</a:t>
                      </a:r>
                    </a:p>
                  </a:txBody>
                  <a:tcPr anchor="ctr"/>
                </a:tc>
                <a:extLst>
                  <a:ext uri="{0D108BD9-81ED-4DB2-BD59-A6C34878D82A}">
                    <a16:rowId xmlns:a16="http://schemas.microsoft.com/office/drawing/2014/main" xmlns="" val="10000"/>
                  </a:ext>
                </a:extLst>
              </a:tr>
              <a:tr h="469361">
                <a:tc>
                  <a:txBody>
                    <a:bodyPr/>
                    <a:lstStyle/>
                    <a:p>
                      <a:pPr algn="l"/>
                      <a:r>
                        <a:rPr kumimoji="1" lang="ja-JP" altLang="en-US" sz="1400" dirty="0">
                          <a:latin typeface="メイリオ" panose="020B0604030504040204" pitchFamily="50" charset="-128"/>
                          <a:ea typeface="メイリオ" panose="020B0604030504040204" pitchFamily="50" charset="-128"/>
                        </a:rPr>
                        <a:t>体育館</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xmlns="" val="10001"/>
                  </a:ext>
                </a:extLst>
              </a:tr>
              <a:tr h="469361">
                <a:tc>
                  <a:txBody>
                    <a:bodyPr/>
                    <a:lstStyle/>
                    <a:p>
                      <a:pPr algn="l"/>
                      <a:r>
                        <a:rPr kumimoji="1" lang="ja-JP" altLang="en-US" sz="1400" dirty="0">
                          <a:latin typeface="メイリオ" panose="020B0604030504040204" pitchFamily="50" charset="-128"/>
                          <a:ea typeface="メイリオ" panose="020B0604030504040204" pitchFamily="50" charset="-128"/>
                        </a:rPr>
                        <a:t>補助体育館</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xmlns="" val="10002"/>
                  </a:ext>
                </a:extLst>
              </a:tr>
              <a:tr h="469361">
                <a:tc>
                  <a:txBody>
                    <a:bodyPr/>
                    <a:lstStyle/>
                    <a:p>
                      <a:pPr algn="l"/>
                      <a:r>
                        <a:rPr kumimoji="1" lang="ja-JP" altLang="en-US" sz="1400" dirty="0">
                          <a:latin typeface="メイリオ" panose="020B0604030504040204" pitchFamily="50" charset="-128"/>
                          <a:ea typeface="メイリオ" panose="020B0604030504040204" pitchFamily="50" charset="-128"/>
                        </a:rPr>
                        <a:t>鴨池庭球場</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xmlns="" val="10003"/>
                  </a:ext>
                </a:extLst>
              </a:tr>
              <a:tr h="469361">
                <a:tc>
                  <a:txBody>
                    <a:bodyPr/>
                    <a:lstStyle/>
                    <a:p>
                      <a:pPr algn="l"/>
                      <a:r>
                        <a:rPr kumimoji="1" lang="ja-JP" altLang="en-US" sz="1400" dirty="0">
                          <a:latin typeface="メイリオ" panose="020B0604030504040204" pitchFamily="50" charset="-128"/>
                          <a:ea typeface="メイリオ" panose="020B0604030504040204" pitchFamily="50" charset="-128"/>
                        </a:rPr>
                        <a:t>緑地庭球場</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tc>
                  <a:txBody>
                    <a:bodyPr/>
                    <a:lstStyle/>
                    <a:p>
                      <a:pPr algn="ctr"/>
                      <a:r>
                        <a:rPr kumimoji="1" lang="ja-JP" altLang="en-US" dirty="0">
                          <a:latin typeface="メイリオ" panose="020B0604030504040204" pitchFamily="50" charset="-128"/>
                          <a:ea typeface="メイリオ" panose="020B0604030504040204" pitchFamily="50" charset="-128"/>
                        </a:rPr>
                        <a:t>○</a:t>
                      </a:r>
                    </a:p>
                  </a:txBody>
                  <a:tcPr anchor="ctr"/>
                </a:tc>
                <a:extLst>
                  <a:ext uri="{0D108BD9-81ED-4DB2-BD59-A6C34878D82A}">
                    <a16:rowId xmlns:a16="http://schemas.microsoft.com/office/drawing/2014/main" xmlns="" val="10004"/>
                  </a:ext>
                </a:extLst>
              </a:tr>
            </a:tbl>
          </a:graphicData>
        </a:graphic>
      </p:graphicFrame>
      <p:grpSp>
        <p:nvGrpSpPr>
          <p:cNvPr id="16" name="グループ化 15"/>
          <p:cNvGrpSpPr/>
          <p:nvPr/>
        </p:nvGrpSpPr>
        <p:grpSpPr>
          <a:xfrm>
            <a:off x="291469" y="467544"/>
            <a:ext cx="6198028" cy="414773"/>
            <a:chOff x="116632" y="4572000"/>
            <a:chExt cx="6379295" cy="414773"/>
          </a:xfrm>
        </p:grpSpPr>
        <p:sp>
          <p:nvSpPr>
            <p:cNvPr id="17" name="テキスト ボックス 16"/>
            <p:cNvSpPr txBox="1"/>
            <p:nvPr/>
          </p:nvSpPr>
          <p:spPr>
            <a:xfrm>
              <a:off x="484606" y="4586663"/>
              <a:ext cx="4413770" cy="400110"/>
            </a:xfrm>
            <a:prstGeom prst="rect">
              <a:avLst/>
            </a:prstGeom>
            <a:noFill/>
          </p:spPr>
          <p:txBody>
            <a:bodyPr wrap="none" rtlCol="0" anchor="b">
              <a:spAutoFit/>
            </a:bodyPr>
            <a:lstStyle/>
            <a:p>
              <a:r>
                <a:rPr lang="ja-JP" altLang="en-US" sz="2000" b="1" dirty="0">
                  <a:solidFill>
                    <a:schemeClr val="tx2">
                      <a:lumMod val="60000"/>
                      <a:lumOff val="40000"/>
                    </a:schemeClr>
                  </a:solidFill>
                  <a:latin typeface="メイリオ" panose="020B0604030504040204" pitchFamily="50" charset="-128"/>
                  <a:ea typeface="メイリオ" panose="020B0604030504040204" pitchFamily="50" charset="-128"/>
                </a:rPr>
                <a:t>各施設でご利用いただけるサービス</a:t>
              </a:r>
            </a:p>
          </p:txBody>
        </p:sp>
        <p:sp>
          <p:nvSpPr>
            <p:cNvPr id="18" name="正方形/長方形 17"/>
            <p:cNvSpPr/>
            <p:nvPr/>
          </p:nvSpPr>
          <p:spPr>
            <a:xfrm rot="10800000">
              <a:off x="116633" y="4936541"/>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山形 18"/>
            <p:cNvSpPr/>
            <p:nvPr/>
          </p:nvSpPr>
          <p:spPr>
            <a:xfrm>
              <a:off x="116632" y="4572000"/>
              <a:ext cx="187102" cy="324000"/>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0" name="山形 19"/>
            <p:cNvSpPr/>
            <p:nvPr/>
          </p:nvSpPr>
          <p:spPr>
            <a:xfrm>
              <a:off x="260648" y="4572000"/>
              <a:ext cx="187102" cy="324000"/>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21" name="テキスト ボックス 20"/>
          <p:cNvSpPr txBox="1"/>
          <p:nvPr/>
        </p:nvSpPr>
        <p:spPr>
          <a:xfrm>
            <a:off x="116632" y="4110335"/>
            <a:ext cx="6624736" cy="461665"/>
          </a:xfrm>
          <a:prstGeom prst="rect">
            <a:avLst/>
          </a:prstGeom>
          <a:noFill/>
        </p:spPr>
        <p:txBody>
          <a:bodyPr wrap="square" rtlCol="0">
            <a:spAutoFit/>
          </a:bodyPr>
          <a:lstStyle/>
          <a:p>
            <a:pPr algn="ct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システムで予約ができない施設については</a:t>
            </a:r>
            <a:r>
              <a:rPr lang="ja-JP" altLang="en-US" sz="1200" dirty="0" smtClean="0">
                <a:latin typeface="メイリオ" panose="020B0604030504040204" pitchFamily="50" charset="-128"/>
                <a:ea typeface="メイリオ" panose="020B0604030504040204" pitchFamily="50" charset="-128"/>
              </a:rPr>
              <a:t>、武道館</a:t>
            </a:r>
            <a:r>
              <a:rPr lang="ja-JP" altLang="en-US" sz="1200" dirty="0">
                <a:latin typeface="メイリオ" panose="020B0604030504040204" pitchFamily="50" charset="-128"/>
                <a:ea typeface="メイリオ" panose="020B0604030504040204" pitchFamily="50" charset="-128"/>
              </a:rPr>
              <a:t>窓口までお問合せください</a:t>
            </a:r>
            <a:r>
              <a:rPr lang="ja-JP" altLang="en-US" sz="1200" dirty="0" smtClean="0">
                <a:latin typeface="メイリオ" panose="020B0604030504040204" pitchFamily="50" charset="-128"/>
                <a:ea typeface="メイリオ" panose="020B0604030504040204" pitchFamily="50" charset="-128"/>
              </a:rPr>
              <a:t>。</a:t>
            </a:r>
            <a:endParaRPr lang="en-US" altLang="ja-JP" sz="1200" dirty="0" smtClean="0">
              <a:latin typeface="メイリオ" panose="020B0604030504040204" pitchFamily="50" charset="-128"/>
              <a:ea typeface="メイリオ" panose="020B0604030504040204" pitchFamily="50" charset="-128"/>
            </a:endParaRPr>
          </a:p>
          <a:p>
            <a:pPr algn="ctr"/>
            <a:r>
              <a:rPr lang="en-US" altLang="ja-JP" sz="1200" dirty="0" smtClean="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武道館窓口：</a:t>
            </a:r>
            <a:r>
              <a:rPr lang="en-US" altLang="ja-JP" sz="1200" dirty="0">
                <a:latin typeface="メイリオ" panose="020B0604030504040204" pitchFamily="50" charset="-128"/>
                <a:ea typeface="メイリオ" panose="020B0604030504040204" pitchFamily="50" charset="-128"/>
              </a:rPr>
              <a:t>099-255-0434】</a:t>
            </a:r>
            <a:endParaRPr lang="ja-JP" altLang="en-US" sz="1200"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3</a:t>
            </a:r>
          </a:p>
        </p:txBody>
      </p:sp>
    </p:spTree>
    <p:extLst>
      <p:ext uri="{BB962C8B-B14F-4D97-AF65-F5344CB8AC3E}">
        <p14:creationId xmlns:p14="http://schemas.microsoft.com/office/powerpoint/2010/main" val="2712077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下矢印 75"/>
          <p:cNvSpPr/>
          <p:nvPr/>
        </p:nvSpPr>
        <p:spPr>
          <a:xfrm>
            <a:off x="1008111" y="4379792"/>
            <a:ext cx="332657" cy="1800330"/>
          </a:xfrm>
          <a:prstGeom prst="downArrow">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solidFill>
                  <a:schemeClr val="tx2">
                    <a:lumMod val="20000"/>
                    <a:lumOff val="80000"/>
                  </a:schemeClr>
                </a:solidFill>
                <a:latin typeface="メイリオ" panose="020B0604030504040204" pitchFamily="50" charset="-128"/>
                <a:ea typeface="メイリオ" panose="020B0604030504040204" pitchFamily="50" charset="-128"/>
              </a:rPr>
              <a:t> </a:t>
            </a:r>
            <a:r>
              <a:rPr lang="en-US" altLang="ja-JP" sz="3200" b="1" dirty="0">
                <a:solidFill>
                  <a:schemeClr val="bg1"/>
                </a:solidFill>
                <a:latin typeface="メイリオ" panose="020B0604030504040204" pitchFamily="50" charset="-128"/>
                <a:ea typeface="メイリオ" panose="020B0604030504040204" pitchFamily="50" charset="-128"/>
              </a:rPr>
              <a:t>1.</a:t>
            </a:r>
            <a:r>
              <a:rPr lang="ja-JP" altLang="en-US" sz="3200" b="1" dirty="0">
                <a:solidFill>
                  <a:schemeClr val="bg1"/>
                </a:solidFill>
                <a:latin typeface="メイリオ" panose="020B0604030504040204" pitchFamily="50" charset="-128"/>
                <a:ea typeface="メイリオ" panose="020B0604030504040204" pitchFamily="50" charset="-128"/>
              </a:rPr>
              <a:t> ご利用方法の流れ</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sp>
        <p:nvSpPr>
          <p:cNvPr id="67" name="正方形/長方形 66"/>
          <p:cNvSpPr/>
          <p:nvPr/>
        </p:nvSpPr>
        <p:spPr>
          <a:xfrm>
            <a:off x="121253" y="7651696"/>
            <a:ext cx="6629116" cy="488147"/>
          </a:xfrm>
          <a:prstGeom prst="rect">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kumimoji="1" lang="ja-JP" altLang="en-US" sz="2300" b="1" dirty="0">
                <a:solidFill>
                  <a:schemeClr val="bg1"/>
                </a:solidFill>
                <a:latin typeface="メイリオ" panose="020B0604030504040204" pitchFamily="50" charset="-128"/>
                <a:ea typeface="メイリオ" panose="020B0604030504040204" pitchFamily="50" charset="-128"/>
              </a:rPr>
              <a:t>利　用　日</a:t>
            </a:r>
          </a:p>
        </p:txBody>
      </p:sp>
      <p:sp>
        <p:nvSpPr>
          <p:cNvPr id="17" name="正方形/長方形 16"/>
          <p:cNvSpPr/>
          <p:nvPr/>
        </p:nvSpPr>
        <p:spPr>
          <a:xfrm>
            <a:off x="116631" y="1176576"/>
            <a:ext cx="6624737"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kumimoji="1" lang="ja-JP" altLang="en-US" sz="1600" b="1" dirty="0" smtClean="0">
                <a:solidFill>
                  <a:schemeClr val="bg1"/>
                </a:solidFill>
                <a:latin typeface="メイリオ" panose="020B0604030504040204" pitchFamily="50" charset="-128"/>
                <a:ea typeface="メイリオ" panose="020B0604030504040204" pitchFamily="50" charset="-128"/>
              </a:rPr>
              <a:t>利用者</a:t>
            </a:r>
            <a:r>
              <a:rPr kumimoji="1" lang="ja-JP" altLang="en-US" sz="1600" b="1" dirty="0">
                <a:solidFill>
                  <a:schemeClr val="bg1"/>
                </a:solidFill>
                <a:latin typeface="メイリオ" panose="020B0604030504040204" pitchFamily="50" charset="-128"/>
                <a:ea typeface="メイリオ" panose="020B0604030504040204" pitchFamily="50" charset="-128"/>
              </a:rPr>
              <a:t>登録</a:t>
            </a:r>
          </a:p>
        </p:txBody>
      </p:sp>
      <p:sp>
        <p:nvSpPr>
          <p:cNvPr id="70" name="テキスト ボックス 69"/>
          <p:cNvSpPr txBox="1"/>
          <p:nvPr/>
        </p:nvSpPr>
        <p:spPr>
          <a:xfrm>
            <a:off x="908720" y="1620833"/>
            <a:ext cx="5688632"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インターネットから利用者登録の申請（仮登録）を行ってください。</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・武道館窓口にて本人確認後、利用者登録（本登録）となります。</a:t>
            </a:r>
            <a:endParaRPr lang="en-US" altLang="ja-JP" sz="1100" dirty="0">
              <a:latin typeface="メイリオ" panose="020B0604030504040204" pitchFamily="50" charset="-128"/>
              <a:ea typeface="メイリオ" panose="020B0604030504040204" pitchFamily="50" charset="-128"/>
            </a:endParaRPr>
          </a:p>
        </p:txBody>
      </p:sp>
      <p:sp>
        <p:nvSpPr>
          <p:cNvPr id="74" name="正方形/長方形 73"/>
          <p:cNvSpPr/>
          <p:nvPr/>
        </p:nvSpPr>
        <p:spPr>
          <a:xfrm>
            <a:off x="548680" y="2128491"/>
            <a:ext cx="6192688"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b="1" dirty="0" smtClean="0">
                <a:solidFill>
                  <a:schemeClr val="bg1"/>
                </a:solidFill>
                <a:latin typeface="メイリオ" panose="020B0604030504040204" pitchFamily="50" charset="-128"/>
                <a:ea typeface="メイリオ" panose="020B0604030504040204" pitchFamily="50" charset="-128"/>
              </a:rPr>
              <a:t>　　　　　　　　　　　抽選</a:t>
            </a:r>
            <a:r>
              <a:rPr lang="ja-JP" altLang="en-US" sz="1600" b="1" dirty="0">
                <a:solidFill>
                  <a:schemeClr val="bg1"/>
                </a:solidFill>
                <a:latin typeface="メイリオ" panose="020B0604030504040204" pitchFamily="50" charset="-128"/>
                <a:ea typeface="メイリオ" panose="020B0604030504040204" pitchFamily="50" charset="-128"/>
              </a:rPr>
              <a:t>申込み</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20" name="正方形/長方形 19"/>
          <p:cNvSpPr/>
          <p:nvPr/>
        </p:nvSpPr>
        <p:spPr>
          <a:xfrm>
            <a:off x="112252" y="6180121"/>
            <a:ext cx="6624736"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600" b="1" dirty="0" smtClean="0">
                <a:solidFill>
                  <a:schemeClr val="bg1"/>
                </a:solidFill>
                <a:latin typeface="メイリオ" panose="020B0604030504040204" pitchFamily="50" charset="-128"/>
                <a:ea typeface="メイリオ" panose="020B0604030504040204" pitchFamily="50" charset="-128"/>
              </a:rPr>
              <a:t>お支払い</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37" name="正方形/長方形 36"/>
          <p:cNvSpPr/>
          <p:nvPr/>
        </p:nvSpPr>
        <p:spPr>
          <a:xfrm>
            <a:off x="108691" y="5150079"/>
            <a:ext cx="6621498"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600" b="1" dirty="0" smtClean="0">
                <a:solidFill>
                  <a:schemeClr val="bg1"/>
                </a:solidFill>
                <a:latin typeface="メイリオ" panose="020B0604030504040204" pitchFamily="50" charset="-128"/>
                <a:ea typeface="メイリオ" panose="020B0604030504040204" pitchFamily="50" charset="-128"/>
              </a:rPr>
              <a:t>空き</a:t>
            </a:r>
            <a:r>
              <a:rPr lang="ja-JP" altLang="en-US" sz="1600" b="1" dirty="0">
                <a:solidFill>
                  <a:schemeClr val="bg1"/>
                </a:solidFill>
                <a:latin typeface="メイリオ" panose="020B0604030504040204" pitchFamily="50" charset="-128"/>
                <a:ea typeface="メイリオ" panose="020B0604030504040204" pitchFamily="50" charset="-128"/>
              </a:rPr>
              <a:t>予約申込み</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grpSp>
        <p:nvGrpSpPr>
          <p:cNvPr id="211" name="グループ化 210"/>
          <p:cNvGrpSpPr/>
          <p:nvPr/>
        </p:nvGrpSpPr>
        <p:grpSpPr>
          <a:xfrm>
            <a:off x="0" y="8676456"/>
            <a:ext cx="6858000" cy="467544"/>
            <a:chOff x="0" y="8676456"/>
            <a:chExt cx="6858000" cy="467544"/>
          </a:xfrm>
        </p:grpSpPr>
        <p:sp>
          <p:nvSpPr>
            <p:cNvPr id="10" name="フローチャート: 処理 9"/>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209" name="図 20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sp>
        <p:nvSpPr>
          <p:cNvPr id="54" name="正方形/長方形 53"/>
          <p:cNvSpPr/>
          <p:nvPr/>
        </p:nvSpPr>
        <p:spPr>
          <a:xfrm>
            <a:off x="548680" y="3078925"/>
            <a:ext cx="6192688"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b="1" dirty="0" smtClean="0">
                <a:solidFill>
                  <a:schemeClr val="bg1"/>
                </a:solidFill>
                <a:latin typeface="メイリオ" panose="020B0604030504040204" pitchFamily="50" charset="-128"/>
                <a:ea typeface="メイリオ" panose="020B0604030504040204" pitchFamily="50" charset="-128"/>
              </a:rPr>
              <a:t>　　　　　　　　　　　　抽　選</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55" name="正方形/長方形 54"/>
          <p:cNvSpPr/>
          <p:nvPr/>
        </p:nvSpPr>
        <p:spPr>
          <a:xfrm>
            <a:off x="548680" y="4027501"/>
            <a:ext cx="6192688" cy="36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ja-JP" altLang="en-US" sz="1600" b="1" dirty="0" smtClean="0">
                <a:solidFill>
                  <a:schemeClr val="bg1"/>
                </a:solidFill>
                <a:latin typeface="メイリオ" panose="020B0604030504040204" pitchFamily="50" charset="-128"/>
                <a:ea typeface="メイリオ" panose="020B0604030504040204" pitchFamily="50" charset="-128"/>
              </a:rPr>
              <a:t>　　　　　　　　　　抽選</a:t>
            </a:r>
            <a:r>
              <a:rPr lang="ja-JP" altLang="en-US" sz="1600" b="1" dirty="0">
                <a:solidFill>
                  <a:schemeClr val="bg1"/>
                </a:solidFill>
                <a:latin typeface="メイリオ" panose="020B0604030504040204" pitchFamily="50" charset="-128"/>
                <a:ea typeface="メイリオ" panose="020B0604030504040204" pitchFamily="50" charset="-128"/>
              </a:rPr>
              <a:t>結果の確認</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56" name="テキスト ボックス 55"/>
          <p:cNvSpPr txBox="1"/>
          <p:nvPr/>
        </p:nvSpPr>
        <p:spPr>
          <a:xfrm>
            <a:off x="908720" y="2560539"/>
            <a:ext cx="5688632" cy="430887"/>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・抽選に参加できる施設のみ表示されます。</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・抽選申込みは、利用日前月の</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a:t>
            </a:r>
            <a:r>
              <a:rPr lang="ja-JP" altLang="en-US" sz="1100" dirty="0" smtClean="0">
                <a:latin typeface="メイリオ" panose="020B0604030504040204" pitchFamily="50" charset="-128"/>
                <a:ea typeface="メイリオ" panose="020B0604030504040204" pitchFamily="50" charset="-128"/>
              </a:rPr>
              <a:t>から</a:t>
            </a:r>
            <a:r>
              <a:rPr lang="en-US" altLang="ja-JP" sz="1100" dirty="0">
                <a:latin typeface="メイリオ" panose="020B0604030504040204" pitchFamily="50" charset="-128"/>
                <a:ea typeface="メイリオ" panose="020B0604030504040204" pitchFamily="50" charset="-128"/>
              </a:rPr>
              <a:t>1</a:t>
            </a:r>
            <a:r>
              <a:rPr lang="en-US" altLang="ja-JP" sz="1100" dirty="0" smtClean="0">
                <a:latin typeface="メイリオ" panose="020B0604030504040204" pitchFamily="50" charset="-128"/>
                <a:ea typeface="メイリオ" panose="020B0604030504040204" pitchFamily="50" charset="-128"/>
              </a:rPr>
              <a:t>0</a:t>
            </a:r>
            <a:r>
              <a:rPr lang="ja-JP" altLang="en-US" sz="1100" dirty="0">
                <a:latin typeface="メイリオ" panose="020B0604030504040204" pitchFamily="50" charset="-128"/>
                <a:ea typeface="メイリオ" panose="020B0604030504040204" pitchFamily="50" charset="-128"/>
              </a:rPr>
              <a:t>日まで予約システムで受付を行います。</a:t>
            </a:r>
            <a:endParaRPr lang="en-US" altLang="ja-JP" sz="1100" dirty="0">
              <a:latin typeface="メイリオ" panose="020B0604030504040204" pitchFamily="50" charset="-128"/>
              <a:ea typeface="メイリオ" panose="020B0604030504040204" pitchFamily="50" charset="-128"/>
            </a:endParaRPr>
          </a:p>
        </p:txBody>
      </p:sp>
      <p:sp>
        <p:nvSpPr>
          <p:cNvPr id="57" name="テキスト ボックス 56"/>
          <p:cNvSpPr txBox="1"/>
          <p:nvPr/>
        </p:nvSpPr>
        <p:spPr>
          <a:xfrm>
            <a:off x="908720" y="3590310"/>
            <a:ext cx="5688632" cy="261610"/>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・コンピュータによる自動抽選を行います。</a:t>
            </a:r>
            <a:endParaRPr lang="en-US" altLang="ja-JP" sz="1100" dirty="0">
              <a:latin typeface="メイリオ" panose="020B0604030504040204" pitchFamily="50" charset="-128"/>
              <a:ea typeface="メイリオ" panose="020B0604030504040204" pitchFamily="50" charset="-128"/>
            </a:endParaRPr>
          </a:p>
        </p:txBody>
      </p:sp>
      <p:sp>
        <p:nvSpPr>
          <p:cNvPr id="58" name="テキスト ボックス 57"/>
          <p:cNvSpPr txBox="1"/>
          <p:nvPr/>
        </p:nvSpPr>
        <p:spPr>
          <a:xfrm>
            <a:off x="1340768" y="4492248"/>
            <a:ext cx="5400601" cy="456535"/>
          </a:xfrm>
          <a:prstGeom prst="rect">
            <a:avLst/>
          </a:prstGeom>
          <a:noFill/>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・抽選結果は</a:t>
            </a:r>
            <a:r>
              <a:rPr lang="ja-JP" altLang="en-US" sz="1100" dirty="0" smtClean="0">
                <a:latin typeface="メイリオ" panose="020B0604030504040204" pitchFamily="50" charset="-128"/>
                <a:ea typeface="メイリオ" panose="020B0604030504040204" pitchFamily="50" charset="-128"/>
              </a:rPr>
              <a:t>毎月</a:t>
            </a:r>
            <a:r>
              <a:rPr lang="en-US" altLang="ja-JP" sz="1100" dirty="0">
                <a:latin typeface="メイリオ" panose="020B0604030504040204" pitchFamily="50" charset="-128"/>
                <a:ea typeface="メイリオ" panose="020B0604030504040204" pitchFamily="50" charset="-128"/>
              </a:rPr>
              <a:t>15</a:t>
            </a:r>
            <a:r>
              <a:rPr lang="ja-JP" altLang="en-US" sz="1100" dirty="0" smtClean="0">
                <a:latin typeface="メイリオ" panose="020B0604030504040204" pitchFamily="50" charset="-128"/>
                <a:ea typeface="メイリオ" panose="020B0604030504040204" pitchFamily="50" charset="-128"/>
              </a:rPr>
              <a:t>日</a:t>
            </a:r>
            <a:r>
              <a:rPr lang="ja-JP" altLang="en-US" sz="1100" dirty="0">
                <a:latin typeface="メイリオ" panose="020B0604030504040204" pitchFamily="50" charset="-128"/>
                <a:ea typeface="メイリオ" panose="020B0604030504040204" pitchFamily="50" charset="-128"/>
              </a:rPr>
              <a:t>に登録されたメールアドレスへ自動配信されます。</a:t>
            </a:r>
            <a:endParaRPr lang="en-US" altLang="ja-JP" sz="1100" dirty="0">
              <a:latin typeface="メイリオ" panose="020B0604030504040204" pitchFamily="50" charset="-128"/>
              <a:ea typeface="メイリオ" panose="020B0604030504040204" pitchFamily="50" charset="-128"/>
            </a:endParaRPr>
          </a:p>
          <a:p>
            <a:pPr>
              <a:spcBef>
                <a:spcPts val="150"/>
              </a:spcBef>
              <a:spcAft>
                <a:spcPts val="150"/>
              </a:spcAft>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メールアドレス未登録の場合は、予約システムへログインして確認してください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p:txBody>
      </p:sp>
      <p:sp>
        <p:nvSpPr>
          <p:cNvPr id="59" name="テキスト ボックス 58"/>
          <p:cNvSpPr txBox="1"/>
          <p:nvPr/>
        </p:nvSpPr>
        <p:spPr>
          <a:xfrm>
            <a:off x="1244922" y="5684732"/>
            <a:ext cx="5400601" cy="261610"/>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・利用</a:t>
            </a:r>
            <a:r>
              <a:rPr lang="ja-JP" altLang="en-US" sz="1100" dirty="0">
                <a:latin typeface="メイリオ" panose="020B0604030504040204" pitchFamily="50" charset="-128"/>
                <a:ea typeface="メイリオ" panose="020B0604030504040204" pitchFamily="50" charset="-128"/>
              </a:rPr>
              <a:t>日の</a:t>
            </a:r>
            <a:r>
              <a:rPr lang="ja-JP" altLang="en-US" sz="1100" dirty="0" smtClean="0">
                <a:latin typeface="メイリオ" panose="020B0604030504040204" pitchFamily="50" charset="-128"/>
                <a:ea typeface="メイリオ" panose="020B0604030504040204" pitchFamily="50" charset="-128"/>
              </a:rPr>
              <a:t>前月</a:t>
            </a:r>
            <a:r>
              <a:rPr lang="en-US" altLang="ja-JP" sz="1100" dirty="0">
                <a:latin typeface="メイリオ" panose="020B0604030504040204" pitchFamily="50" charset="-128"/>
                <a:ea typeface="メイリオ" panose="020B0604030504040204" pitchFamily="50" charset="-128"/>
              </a:rPr>
              <a:t>16</a:t>
            </a:r>
            <a:r>
              <a:rPr lang="ja-JP" altLang="en-US" sz="1100" dirty="0" smtClean="0">
                <a:latin typeface="メイリオ" panose="020B0604030504040204" pitchFamily="50" charset="-128"/>
                <a:ea typeface="メイリオ" panose="020B0604030504040204" pitchFamily="50" charset="-128"/>
              </a:rPr>
              <a:t>日</a:t>
            </a:r>
            <a:r>
              <a:rPr lang="ja-JP" altLang="en-US" sz="1100" dirty="0">
                <a:latin typeface="メイリオ" panose="020B0604030504040204" pitchFamily="50" charset="-128"/>
                <a:ea typeface="メイリオ" panose="020B0604030504040204" pitchFamily="50" charset="-128"/>
              </a:rPr>
              <a:t>午前</a:t>
            </a:r>
            <a:r>
              <a:rPr lang="en-US" altLang="ja-JP" sz="1100" dirty="0">
                <a:latin typeface="メイリオ" panose="020B0604030504040204" pitchFamily="50" charset="-128"/>
                <a:ea typeface="メイリオ" panose="020B0604030504040204" pitchFamily="50" charset="-128"/>
              </a:rPr>
              <a:t>9</a:t>
            </a:r>
            <a:r>
              <a:rPr lang="ja-JP" altLang="en-US" sz="1100" dirty="0">
                <a:latin typeface="メイリオ" panose="020B0604030504040204" pitchFamily="50" charset="-128"/>
                <a:ea typeface="メイリオ" panose="020B0604030504040204" pitchFamily="50" charset="-128"/>
              </a:rPr>
              <a:t>時から開始します。</a:t>
            </a:r>
            <a:r>
              <a:rPr lang="en-US" altLang="ja-JP" sz="1100" dirty="0">
                <a:latin typeface="メイリオ" panose="020B0604030504040204" pitchFamily="50" charset="-128"/>
                <a:ea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rPr>
              <a:t>先着順</a:t>
            </a:r>
            <a:r>
              <a:rPr lang="en-US" altLang="ja-JP" sz="1100" dirty="0">
                <a:latin typeface="メイリオ" panose="020B0604030504040204" pitchFamily="50" charset="-128"/>
                <a:ea typeface="メイリオ" panose="020B0604030504040204" pitchFamily="50" charset="-128"/>
              </a:rPr>
              <a:t>)</a:t>
            </a:r>
          </a:p>
        </p:txBody>
      </p:sp>
      <p:sp>
        <p:nvSpPr>
          <p:cNvPr id="60" name="テキスト ボックス 59"/>
          <p:cNvSpPr txBox="1"/>
          <p:nvPr/>
        </p:nvSpPr>
        <p:spPr>
          <a:xfrm>
            <a:off x="1203287" y="6710289"/>
            <a:ext cx="5400601" cy="430887"/>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・利用料のお支払いは前納となります。</a:t>
            </a:r>
            <a:endParaRPr lang="en-US" altLang="ja-JP" sz="1100" dirty="0" smtClean="0">
              <a:latin typeface="メイリオ" panose="020B0604030504040204" pitchFamily="50" charset="-128"/>
              <a:ea typeface="メイリオ" panose="020B0604030504040204" pitchFamily="50" charset="-128"/>
            </a:endParaRPr>
          </a:p>
          <a:p>
            <a:r>
              <a:rPr lang="ja-JP" altLang="en-US" sz="1100" dirty="0" smtClean="0">
                <a:latin typeface="メイリオ" panose="020B0604030504040204" pitchFamily="50" charset="-128"/>
                <a:ea typeface="メイリオ" panose="020B0604030504040204" pitchFamily="50" charset="-128"/>
              </a:rPr>
              <a:t>・但し、支払方法については施設によって異なります。</a:t>
            </a:r>
            <a:endParaRPr lang="en-US" altLang="ja-JP" sz="1100" dirty="0">
              <a:latin typeface="メイリオ" panose="020B0604030504040204" pitchFamily="50" charset="-128"/>
              <a:ea typeface="メイリオ" panose="020B0604030504040204" pitchFamily="50" charset="-128"/>
            </a:endParaRPr>
          </a:p>
        </p:txBody>
      </p:sp>
      <p:sp>
        <p:nvSpPr>
          <p:cNvPr id="68" name="下矢印 67"/>
          <p:cNvSpPr/>
          <p:nvPr/>
        </p:nvSpPr>
        <p:spPr>
          <a:xfrm>
            <a:off x="548680" y="1534965"/>
            <a:ext cx="332657" cy="588764"/>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69" name="下矢印 68"/>
          <p:cNvSpPr/>
          <p:nvPr/>
        </p:nvSpPr>
        <p:spPr>
          <a:xfrm>
            <a:off x="548680" y="2488531"/>
            <a:ext cx="332657" cy="588764"/>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71" name="下矢印 70"/>
          <p:cNvSpPr/>
          <p:nvPr/>
        </p:nvSpPr>
        <p:spPr>
          <a:xfrm>
            <a:off x="548680" y="3438925"/>
            <a:ext cx="332657" cy="588764"/>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75" name="下矢印 74"/>
          <p:cNvSpPr/>
          <p:nvPr/>
        </p:nvSpPr>
        <p:spPr>
          <a:xfrm>
            <a:off x="548680" y="4388520"/>
            <a:ext cx="360040" cy="761559"/>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81" name="下矢印 80"/>
          <p:cNvSpPr/>
          <p:nvPr/>
        </p:nvSpPr>
        <p:spPr>
          <a:xfrm>
            <a:off x="331376" y="6555668"/>
            <a:ext cx="721359" cy="1096028"/>
          </a:xfrm>
          <a:prstGeom prst="down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82" name="下矢印 81"/>
          <p:cNvSpPr/>
          <p:nvPr/>
        </p:nvSpPr>
        <p:spPr>
          <a:xfrm>
            <a:off x="562371" y="5510079"/>
            <a:ext cx="346349" cy="672519"/>
          </a:xfrm>
          <a:prstGeom prst="downArrow">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83" name="下矢印 82"/>
          <p:cNvSpPr/>
          <p:nvPr/>
        </p:nvSpPr>
        <p:spPr>
          <a:xfrm>
            <a:off x="116632" y="5510079"/>
            <a:ext cx="328276" cy="670042"/>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85" name="下矢印 84"/>
          <p:cNvSpPr/>
          <p:nvPr/>
        </p:nvSpPr>
        <p:spPr>
          <a:xfrm>
            <a:off x="112252" y="1536576"/>
            <a:ext cx="332656" cy="3613503"/>
          </a:xfrm>
          <a:prstGeom prst="down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2">
                  <a:lumMod val="20000"/>
                  <a:lumOff val="80000"/>
                </a:schemeClr>
              </a:solidFill>
            </a:endParaRPr>
          </a:p>
        </p:txBody>
      </p:sp>
      <p:sp>
        <p:nvSpPr>
          <p:cNvPr id="28" name="テキスト ボックス 27"/>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4</a:t>
            </a:r>
          </a:p>
        </p:txBody>
      </p:sp>
    </p:spTree>
    <p:extLst>
      <p:ext uri="{BB962C8B-B14F-4D97-AF65-F5344CB8AC3E}">
        <p14:creationId xmlns:p14="http://schemas.microsoft.com/office/powerpoint/2010/main" val="4277427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latin typeface="メイリオ" panose="020B0604030504040204" pitchFamily="50" charset="-128"/>
                <a:ea typeface="メイリオ" panose="020B0604030504040204" pitchFamily="50" charset="-128"/>
              </a:rPr>
              <a:t> </a:t>
            </a:r>
            <a:r>
              <a:rPr lang="en-US" altLang="ja-JP" sz="3200" b="1" dirty="0">
                <a:solidFill>
                  <a:schemeClr val="bg1"/>
                </a:solidFill>
                <a:latin typeface="メイリオ" panose="020B0604030504040204" pitchFamily="50" charset="-128"/>
                <a:ea typeface="メイリオ" panose="020B0604030504040204" pitchFamily="50" charset="-128"/>
              </a:rPr>
              <a:t>2. </a:t>
            </a:r>
            <a:r>
              <a:rPr lang="ja-JP" altLang="ja-JP" sz="3200" b="1" dirty="0">
                <a:latin typeface="メイリオ" panose="020B0604030504040204" pitchFamily="50" charset="-128"/>
                <a:ea typeface="メイリオ" panose="020B0604030504040204" pitchFamily="50" charset="-128"/>
              </a:rPr>
              <a:t>利用者登録について</a:t>
            </a:r>
            <a:endParaRPr kumimoji="1" lang="ja-JP" altLang="en-US" sz="3200" b="1" dirty="0">
              <a:solidFill>
                <a:schemeClr val="bg1">
                  <a:lumMod val="95000"/>
                </a:schemeClr>
              </a:solidFill>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116632" y="1171362"/>
            <a:ext cx="6552728" cy="1654299"/>
          </a:xfrm>
          <a:prstGeom prst="rect">
            <a:avLst/>
          </a:prstGeom>
          <a:noFill/>
        </p:spPr>
        <p:txBody>
          <a:bodyPr wrap="square" rtlCol="0">
            <a:spAutoFit/>
          </a:bodyPr>
          <a:lstStyle/>
          <a:p>
            <a:pPr>
              <a:lnSpc>
                <a:spcPct val="150000"/>
              </a:lnSpc>
            </a:pPr>
            <a:r>
              <a:rPr lang="ja-JP" altLang="en-US" sz="1400" dirty="0" smtClean="0">
                <a:latin typeface="メイリオ" panose="020B0604030504040204" pitchFamily="50" charset="-128"/>
                <a:ea typeface="メイリオ" panose="020B0604030504040204" pitchFamily="50" charset="-128"/>
              </a:rPr>
              <a:t>予約システム</a:t>
            </a:r>
            <a:r>
              <a:rPr lang="ja-JP" altLang="en-US" sz="1400" dirty="0">
                <a:latin typeface="メイリオ" panose="020B0604030504040204" pitchFamily="50" charset="-128"/>
                <a:ea typeface="メイリオ" panose="020B0604030504040204" pitchFamily="50" charset="-128"/>
              </a:rPr>
              <a:t>を利用するには、</a:t>
            </a:r>
            <a:r>
              <a:rPr lang="ja-JP" altLang="en-US" sz="1400" dirty="0">
                <a:solidFill>
                  <a:srgbClr val="FF0000"/>
                </a:solidFill>
                <a:latin typeface="メイリオ" panose="020B0604030504040204" pitchFamily="50" charset="-128"/>
                <a:ea typeface="メイリオ" panose="020B0604030504040204" pitchFamily="50" charset="-128"/>
              </a:rPr>
              <a:t>「利用者登録」（無料）</a:t>
            </a:r>
            <a:r>
              <a:rPr lang="ja-JP" altLang="en-US" sz="1400" dirty="0">
                <a:latin typeface="メイリオ" panose="020B0604030504040204" pitchFamily="50" charset="-128"/>
                <a:ea typeface="メイリオ" panose="020B0604030504040204" pitchFamily="50" charset="-128"/>
              </a:rPr>
              <a:t>が必要になります。</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インターネットから利用者登録の申請（仮登録）を行ってください。</a:t>
            </a:r>
          </a:p>
          <a:p>
            <a:pPr marL="285750" indent="-285750">
              <a:buFont typeface="Wingdings" panose="05000000000000000000" pitchFamily="2" charset="2"/>
              <a:buChar char="l"/>
            </a:pPr>
            <a:r>
              <a:rPr lang="ja-JP" altLang="en-US" sz="1400" dirty="0">
                <a:latin typeface="メイリオ" panose="020B0604030504040204" pitchFamily="50" charset="-128"/>
                <a:ea typeface="メイリオ" panose="020B0604030504040204" pitchFamily="50" charset="-128"/>
              </a:rPr>
              <a:t>武道館窓口にて本人確認後、利用者登録（本登録）となります。</a:t>
            </a:r>
            <a:endParaRPr lang="en-US" altLang="ja-JP" sz="1400" dirty="0">
              <a:latin typeface="メイリオ" panose="020B0604030504040204" pitchFamily="50" charset="-128"/>
              <a:ea typeface="メイリオ" panose="020B0604030504040204" pitchFamily="50" charset="-128"/>
            </a:endParaRPr>
          </a:p>
          <a:p>
            <a:pPr>
              <a:lnSpc>
                <a:spcPct val="150000"/>
              </a:lnSpc>
            </a:pPr>
            <a:endParaRPr lang="en-US" altLang="ja-JP" sz="800" dirty="0">
              <a:latin typeface="メイリオ" panose="020B0604030504040204" pitchFamily="50" charset="-128"/>
              <a:ea typeface="メイリオ" panose="020B0604030504040204" pitchFamily="50" charset="-128"/>
            </a:endParaRPr>
          </a:p>
          <a:p>
            <a:pPr>
              <a:lnSpc>
                <a:spcPct val="150000"/>
              </a:lnSpc>
            </a:pPr>
            <a:r>
              <a:rPr lang="ja-JP" altLang="en-US" sz="1500" dirty="0">
                <a:latin typeface="メイリオ" panose="020B0604030504040204" pitchFamily="50" charset="-128"/>
                <a:ea typeface="メイリオ" panose="020B0604030504040204" pitchFamily="50" charset="-128"/>
              </a:rPr>
              <a:t>　</a:t>
            </a:r>
            <a:endParaRPr lang="en-US" altLang="ja-JP" sz="1500" dirty="0">
              <a:latin typeface="メイリオ" panose="020B0604030504040204" pitchFamily="50" charset="-128"/>
              <a:ea typeface="メイリオ" panose="020B0604030504040204" pitchFamily="50" charset="-128"/>
            </a:endParaRPr>
          </a:p>
          <a:p>
            <a:pPr>
              <a:lnSpc>
                <a:spcPct val="150000"/>
              </a:lnSpc>
            </a:pPr>
            <a:r>
              <a:rPr lang="ja-JP" altLang="en-US" sz="1200" dirty="0" smtClean="0">
                <a:latin typeface="メイリオ" panose="020B0604030504040204" pitchFamily="50" charset="-128"/>
                <a:ea typeface="メイリオ" panose="020B0604030504040204" pitchFamily="50" charset="-128"/>
              </a:rPr>
              <a:t>利用者登録には団体登録と個人登録があり、登録条件と抽選申込み可能範囲が異なります。　</a:t>
            </a:r>
            <a:endParaRPr lang="en-US" altLang="ja-JP" sz="1200" dirty="0" smtClean="0">
              <a:latin typeface="メイリオ" panose="020B0604030504040204" pitchFamily="50" charset="-128"/>
              <a:ea typeface="メイリオ" panose="020B0604030504040204" pitchFamily="50" charset="-128"/>
            </a:endParaRPr>
          </a:p>
        </p:txBody>
      </p:sp>
      <p:grpSp>
        <p:nvGrpSpPr>
          <p:cNvPr id="28" name="グループ化 27"/>
          <p:cNvGrpSpPr/>
          <p:nvPr/>
        </p:nvGrpSpPr>
        <p:grpSpPr>
          <a:xfrm>
            <a:off x="116632" y="2058190"/>
            <a:ext cx="6379295" cy="461665"/>
            <a:chOff x="116632" y="4572000"/>
            <a:chExt cx="6379295" cy="461665"/>
          </a:xfrm>
        </p:grpSpPr>
        <p:sp>
          <p:nvSpPr>
            <p:cNvPr id="18" name="テキスト ボックス 17"/>
            <p:cNvSpPr txBox="1"/>
            <p:nvPr/>
          </p:nvSpPr>
          <p:spPr>
            <a:xfrm>
              <a:off x="520804" y="4695111"/>
              <a:ext cx="184731" cy="338554"/>
            </a:xfrm>
            <a:prstGeom prst="rect">
              <a:avLst/>
            </a:prstGeom>
            <a:noFill/>
          </p:spPr>
          <p:txBody>
            <a:bodyPr wrap="none" rtlCol="0" anchor="b">
              <a:spAutoFit/>
            </a:bodyPr>
            <a:lstStyle/>
            <a:p>
              <a:endParaRPr kumimoji="1"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rot="10800000">
              <a:off x="116633" y="4958328"/>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200"/>
            </a:p>
          </p:txBody>
        </p:sp>
        <p:sp>
          <p:nvSpPr>
            <p:cNvPr id="26" name="山形 25"/>
            <p:cNvSpPr/>
            <p:nvPr/>
          </p:nvSpPr>
          <p:spPr>
            <a:xfrm>
              <a:off x="116632"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chemeClr val="tx1"/>
                </a:solidFill>
              </a:endParaRPr>
            </a:p>
          </p:txBody>
        </p:sp>
        <p:sp>
          <p:nvSpPr>
            <p:cNvPr id="27" name="山形 26"/>
            <p:cNvSpPr/>
            <p:nvPr/>
          </p:nvSpPr>
          <p:spPr>
            <a:xfrm>
              <a:off x="260648"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a:solidFill>
                  <a:schemeClr val="tx1"/>
                </a:solidFill>
              </a:endParaRPr>
            </a:p>
          </p:txBody>
        </p:sp>
      </p:grpSp>
      <p:grpSp>
        <p:nvGrpSpPr>
          <p:cNvPr id="35" name="グループ化 34"/>
          <p:cNvGrpSpPr/>
          <p:nvPr/>
        </p:nvGrpSpPr>
        <p:grpSpPr>
          <a:xfrm>
            <a:off x="0" y="8676456"/>
            <a:ext cx="6858000" cy="467544"/>
            <a:chOff x="0" y="8676456"/>
            <a:chExt cx="6858000" cy="467544"/>
          </a:xfrm>
        </p:grpSpPr>
        <p:sp>
          <p:nvSpPr>
            <p:cNvPr id="36" name="フローチャート: 処理 35"/>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37" name="図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sp>
        <p:nvSpPr>
          <p:cNvPr id="20" name="テキスト ボックス 19"/>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5</a:t>
            </a:r>
          </a:p>
        </p:txBody>
      </p:sp>
      <p:sp>
        <p:nvSpPr>
          <p:cNvPr id="21" name="テキスト ボックス 20"/>
          <p:cNvSpPr txBox="1"/>
          <p:nvPr/>
        </p:nvSpPr>
        <p:spPr>
          <a:xfrm>
            <a:off x="447750" y="2066421"/>
            <a:ext cx="1467068" cy="400110"/>
          </a:xfrm>
          <a:prstGeom prst="rect">
            <a:avLst/>
          </a:prstGeom>
          <a:noFill/>
        </p:spPr>
        <p:txBody>
          <a:bodyPr wrap="none" rtlCol="0" anchor="b">
            <a:spAutoFit/>
          </a:bodyPr>
          <a:lstStyle/>
          <a:p>
            <a:r>
              <a:rPr lang="ja-JP" altLang="en-US" sz="2000" b="1" dirty="0" smtClean="0">
                <a:solidFill>
                  <a:schemeClr val="tx2">
                    <a:lumMod val="60000"/>
                    <a:lumOff val="40000"/>
                  </a:schemeClr>
                </a:solidFill>
                <a:latin typeface="メイリオ" panose="020B0604030504040204" pitchFamily="50" charset="-128"/>
                <a:ea typeface="メイリオ" panose="020B0604030504040204" pitchFamily="50" charset="-128"/>
              </a:rPr>
              <a:t>利用者</a:t>
            </a:r>
            <a:r>
              <a:rPr lang="ja-JP" altLang="en-US" sz="2000" b="1" dirty="0">
                <a:solidFill>
                  <a:schemeClr val="tx2">
                    <a:lumMod val="60000"/>
                    <a:lumOff val="40000"/>
                  </a:schemeClr>
                </a:solidFill>
                <a:latin typeface="メイリオ" panose="020B0604030504040204" pitchFamily="50" charset="-128"/>
                <a:ea typeface="メイリオ" panose="020B0604030504040204" pitchFamily="50" charset="-128"/>
              </a:rPr>
              <a:t>登録</a:t>
            </a:r>
            <a:endParaRPr kumimoji="1" lang="ja-JP" altLang="en-US" sz="20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739594236"/>
              </p:ext>
            </p:extLst>
          </p:nvPr>
        </p:nvGraphicFramePr>
        <p:xfrm>
          <a:off x="129227" y="5868144"/>
          <a:ext cx="6379295" cy="2286000"/>
        </p:xfrm>
        <a:graphic>
          <a:graphicData uri="http://schemas.openxmlformats.org/drawingml/2006/table">
            <a:tbl>
              <a:tblPr firstRow="1" bandRow="1">
                <a:tableStyleId>{5C22544A-7EE6-4342-B048-85BDC9FD1C3A}</a:tableStyleId>
              </a:tblPr>
              <a:tblGrid>
                <a:gridCol w="1584384">
                  <a:extLst>
                    <a:ext uri="{9D8B030D-6E8A-4147-A177-3AD203B41FA5}">
                      <a16:colId xmlns:a16="http://schemas.microsoft.com/office/drawing/2014/main" xmlns="" val="20000"/>
                    </a:ext>
                  </a:extLst>
                </a:gridCol>
                <a:gridCol w="1283341">
                  <a:extLst>
                    <a:ext uri="{9D8B030D-6E8A-4147-A177-3AD203B41FA5}">
                      <a16:colId xmlns:a16="http://schemas.microsoft.com/office/drawing/2014/main" xmlns="" val="20001"/>
                    </a:ext>
                  </a:extLst>
                </a:gridCol>
                <a:gridCol w="1152128">
                  <a:extLst>
                    <a:ext uri="{9D8B030D-6E8A-4147-A177-3AD203B41FA5}">
                      <a16:colId xmlns:a16="http://schemas.microsoft.com/office/drawing/2014/main" xmlns="" val="20002"/>
                    </a:ext>
                  </a:extLst>
                </a:gridCol>
                <a:gridCol w="1152128">
                  <a:extLst>
                    <a:ext uri="{9D8B030D-6E8A-4147-A177-3AD203B41FA5}">
                      <a16:colId xmlns:a16="http://schemas.microsoft.com/office/drawing/2014/main" xmlns="" val="20003"/>
                    </a:ext>
                  </a:extLst>
                </a:gridCol>
                <a:gridCol w="1207314">
                  <a:extLst>
                    <a:ext uri="{9D8B030D-6E8A-4147-A177-3AD203B41FA5}">
                      <a16:colId xmlns:a16="http://schemas.microsoft.com/office/drawing/2014/main" xmlns="" val="20004"/>
                    </a:ext>
                  </a:extLst>
                </a:gridCol>
              </a:tblGrid>
              <a:tr h="220568">
                <a:tc rowSpan="2">
                  <a:txBody>
                    <a:bodyPr/>
                    <a:lstStyle/>
                    <a:p>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施設</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＼区分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smtClean="0"/>
                        <a:t>団　体　登　録</a:t>
                      </a:r>
                      <a:endParaRPr kumimoji="1" lang="ja-JP" altLang="en-US" sz="1200" b="1"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tc gridSpan="2">
                  <a:txBody>
                    <a:bodyPr/>
                    <a:lstStyle/>
                    <a:p>
                      <a:pPr algn="ctr"/>
                      <a:r>
                        <a:rPr kumimoji="1" lang="ja-JP" altLang="en-US" sz="1200" b="1" dirty="0" smtClean="0"/>
                        <a:t>個　人　登　録</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hMerge="1">
                  <a:txBody>
                    <a:bodyPr/>
                    <a:lstStyle/>
                    <a:p>
                      <a:endParaRPr kumimoji="1" lang="ja-JP" altLang="en-US" dirty="0"/>
                    </a:p>
                  </a:txBody>
                  <a:tcPr/>
                </a:tc>
                <a:extLst>
                  <a:ext uri="{0D108BD9-81ED-4DB2-BD59-A6C34878D82A}">
                    <a16:rowId xmlns:a16="http://schemas.microsoft.com/office/drawing/2014/main" xmlns="" val="10000"/>
                  </a:ext>
                </a:extLst>
              </a:tr>
              <a:tr h="239274">
                <a:tc vMerge="1">
                  <a:txBody>
                    <a:bodyPr/>
                    <a:lstStyle/>
                    <a:p>
                      <a:endParaRPr kumimoji="1" lang="ja-JP" altLang="en-US" dirty="0"/>
                    </a:p>
                  </a:txBody>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抽選</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空き予約</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抽選</a:t>
                      </a:r>
                    </a:p>
                  </a:txBody>
                  <a:tcP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空き予約</a:t>
                      </a:r>
                    </a:p>
                  </a:txBody>
                  <a:tcPr/>
                </a:tc>
                <a:extLst>
                  <a:ext uri="{0D108BD9-81ED-4DB2-BD59-A6C34878D82A}">
                    <a16:rowId xmlns:a16="http://schemas.microsoft.com/office/drawing/2014/main" xmlns="" val="10001"/>
                  </a:ext>
                </a:extLst>
              </a:tr>
              <a:tr h="434340">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体　育　館</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時間以内</a:t>
                      </a: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p>
                  </a:txBody>
                  <a:tcPr anchor="ctr"/>
                </a:tc>
                <a:extLst>
                  <a:ext uri="{0D108BD9-81ED-4DB2-BD59-A6C34878D82A}">
                    <a16:rowId xmlns:a16="http://schemas.microsoft.com/office/drawing/2014/main" xmlns="" val="10002"/>
                  </a:ext>
                </a:extLst>
              </a:tr>
              <a:tr h="434340">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補助体育館</a:t>
                      </a:r>
                    </a:p>
                  </a:txBody>
                  <a:tcPr anchor="ctr"/>
                </a:tc>
                <a:tc>
                  <a:txBody>
                    <a:bodyPr/>
                    <a:lstStyle/>
                    <a:p>
                      <a:pPr algn="ctr"/>
                      <a:r>
                        <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latin typeface="メイリオ" panose="020B0604030504040204" pitchFamily="50" charset="-128"/>
                          <a:ea typeface="メイリオ" panose="020B0604030504040204" pitchFamily="50" charset="-128"/>
                          <a:cs typeface="メイリオ" panose="020B0604030504040204" pitchFamily="50" charset="-128"/>
                        </a:rPr>
                        <a:t>２時間</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以内</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p>
                  </a:txBody>
                  <a:tcPr anchor="ctr"/>
                </a:tc>
                <a:tc>
                  <a:txBody>
                    <a:bodyPr/>
                    <a:lstStyle/>
                    <a:p>
                      <a:pPr algn="ct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p>
                  </a:txBody>
                  <a:tcPr anchor="ctr"/>
                </a:tc>
                <a:extLst>
                  <a:ext uri="{0D108BD9-81ED-4DB2-BD59-A6C34878D82A}">
                    <a16:rowId xmlns:a16="http://schemas.microsoft.com/office/drawing/2014/main" xmlns="" val="10003"/>
                  </a:ext>
                </a:extLst>
              </a:tr>
              <a:tr h="434340">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鴨池庭球場</a:t>
                      </a:r>
                    </a:p>
                  </a:txBody>
                  <a:tcPr anchor="ctr"/>
                </a:tc>
                <a:tc rowSpan="2">
                  <a:txBody>
                    <a:bodyPr/>
                    <a:lstStyle/>
                    <a:p>
                      <a:pPr algn="ctr"/>
                      <a:r>
                        <a:rPr kumimoji="1" lang="ja-JP" altLang="en-US" sz="1100" i="1"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100" i="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i="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i="1" dirty="0">
                          <a:latin typeface="メイリオ" panose="020B0604030504040204" pitchFamily="50" charset="-128"/>
                          <a:ea typeface="メイリオ" panose="020B0604030504040204" pitchFamily="50" charset="-128"/>
                          <a:cs typeface="メイリオ" panose="020B0604030504040204" pitchFamily="50" charset="-128"/>
                        </a:rPr>
                        <a:t>時間以内</a:t>
                      </a:r>
                      <a:endParaRPr kumimoji="1" lang="en-US" altLang="ja-JP" sz="1050" i="1"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最大</a:t>
                      </a: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4</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面まで</a:t>
                      </a:r>
                    </a:p>
                  </a:txBody>
                  <a:tcPr anchor="ctr"/>
                </a:tc>
                <a:tc row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p>
                  </a:txBody>
                  <a:tcPr anchor="ctr"/>
                </a:tc>
                <a:tc row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時間以内</a:t>
                      </a:r>
                      <a:endPar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en-US" altLang="ja-JP" sz="1050" dirty="0">
                          <a:latin typeface="メイリオ" panose="020B0604030504040204" pitchFamily="50" charset="-128"/>
                          <a:ea typeface="メイリオ" panose="020B0604030504040204" pitchFamily="50" charset="-128"/>
                          <a:cs typeface="メイリオ" panose="020B0604030504040204" pitchFamily="50" charset="-128"/>
                        </a:rPr>
                        <a:t>1</a:t>
                      </a:r>
                      <a:r>
                        <a:rPr kumimoji="1" lang="ja-JP" altLang="en-US" sz="1050" dirty="0">
                          <a:latin typeface="メイリオ" panose="020B0604030504040204" pitchFamily="50" charset="-128"/>
                          <a:ea typeface="メイリオ" panose="020B0604030504040204" pitchFamily="50" charset="-128"/>
                          <a:cs typeface="メイリオ" panose="020B0604030504040204" pitchFamily="50" charset="-128"/>
                        </a:rPr>
                        <a:t>面</a:t>
                      </a:r>
                    </a:p>
                  </a:txBody>
                  <a:tcPr anchor="ctr"/>
                </a:tc>
                <a:tc rowSpan="2">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200" dirty="0"/>
                    </a:p>
                  </a:txBody>
                  <a:tcPr anchor="ctr"/>
                </a:tc>
                <a:extLst>
                  <a:ext uri="{0D108BD9-81ED-4DB2-BD59-A6C34878D82A}">
                    <a16:rowId xmlns:a16="http://schemas.microsoft.com/office/drawing/2014/main" xmlns="" val="10004"/>
                  </a:ext>
                </a:extLst>
              </a:tr>
              <a:tr h="434340">
                <a:tc>
                  <a:txBody>
                    <a:bodyPr/>
                    <a:lstStyle/>
                    <a:p>
                      <a:pPr algn="ctr"/>
                      <a:r>
                        <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rPr>
                        <a:t>緑地庭球場</a:t>
                      </a:r>
                    </a:p>
                  </a:txBody>
                  <a:tcPr anchor="ctr"/>
                </a:tc>
                <a:tc vMerge="1">
                  <a:txBody>
                    <a:bodyPr/>
                    <a:lstStyle/>
                    <a:p>
                      <a:endParaRPr kumimoji="1" lang="ja-JP" altLang="en-US" sz="1200" dirty="0"/>
                    </a:p>
                  </a:txBody>
                  <a:tcPr/>
                </a:tc>
                <a:tc vMerge="1">
                  <a:txBody>
                    <a:bodyPr/>
                    <a:lstStyle/>
                    <a:p>
                      <a:endParaRPr kumimoji="1" lang="ja-JP" altLang="en-US" sz="1200" dirty="0"/>
                    </a:p>
                  </a:txBody>
                  <a:tcPr/>
                </a:tc>
                <a:tc vMerge="1">
                  <a:txBody>
                    <a:bodyPr/>
                    <a:lstStyle/>
                    <a:p>
                      <a:endParaRPr kumimoji="1" lang="ja-JP" altLang="en-US" sz="1200" dirty="0"/>
                    </a:p>
                  </a:txBody>
                  <a:tcPr/>
                </a:tc>
                <a:tc vMerge="1">
                  <a:txBody>
                    <a:bodyPr/>
                    <a:lstStyle/>
                    <a:p>
                      <a:endParaRPr kumimoji="1" lang="ja-JP" altLang="en-US" sz="1200" dirty="0"/>
                    </a:p>
                  </a:txBody>
                  <a:tcPr/>
                </a:tc>
                <a:extLst>
                  <a:ext uri="{0D108BD9-81ED-4DB2-BD59-A6C34878D82A}">
                    <a16:rowId xmlns:a16="http://schemas.microsoft.com/office/drawing/2014/main" xmlns="" val="10005"/>
                  </a:ext>
                </a:extLst>
              </a:tr>
            </a:tbl>
          </a:graphicData>
        </a:graphic>
      </p:graphicFrame>
      <p:sp>
        <p:nvSpPr>
          <p:cNvPr id="29" name="正方形/長方形 28"/>
          <p:cNvSpPr/>
          <p:nvPr/>
        </p:nvSpPr>
        <p:spPr>
          <a:xfrm>
            <a:off x="98925" y="4876582"/>
            <a:ext cx="6426419" cy="415498"/>
          </a:xfrm>
          <a:prstGeom prst="rect">
            <a:avLst/>
          </a:prstGeom>
        </p:spPr>
        <p:txBody>
          <a:bodyPr wrap="square">
            <a:spAutoFit/>
          </a:bodyPr>
          <a:lstStyle/>
          <a:p>
            <a:r>
              <a:rPr lang="ja-JP" altLang="en-US" sz="1050" dirty="0" smtClean="0">
                <a:latin typeface="メイリオ" panose="020B0604030504040204" pitchFamily="50" charset="-128"/>
                <a:ea typeface="メイリオ" panose="020B0604030504040204" pitchFamily="50" charset="-128"/>
              </a:rPr>
              <a:t>　</a:t>
            </a:r>
            <a:r>
              <a:rPr lang="en-US" altLang="ja-JP" sz="1050" dirty="0" smtClean="0">
                <a:latin typeface="メイリオ" panose="020B0604030504040204" pitchFamily="50" charset="-128"/>
                <a:ea typeface="メイリオ" panose="020B0604030504040204" pitchFamily="50" charset="-128"/>
              </a:rPr>
              <a:t>※※</a:t>
            </a:r>
            <a:r>
              <a:rPr lang="ja-JP" altLang="en-US" sz="1050" dirty="0" smtClean="0">
                <a:latin typeface="メイリオ" panose="020B0604030504040204" pitchFamily="50" charset="-128"/>
                <a:ea typeface="メイリオ" panose="020B0604030504040204" pitchFamily="50" charset="-128"/>
              </a:rPr>
              <a:t>本人</a:t>
            </a:r>
            <a:r>
              <a:rPr lang="ja-JP" altLang="en-US" sz="1050" dirty="0">
                <a:latin typeface="メイリオ" panose="020B0604030504040204" pitchFamily="50" charset="-128"/>
                <a:ea typeface="メイリオ" panose="020B0604030504040204" pitchFamily="50" charset="-128"/>
              </a:rPr>
              <a:t>確認書類：運転免許証、健康保険証、マイナンバーカード、年金手帳、学生証、</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a:t>
            </a:r>
            <a:r>
              <a:rPr lang="ja-JP" altLang="en-US" sz="1050" dirty="0" smtClean="0">
                <a:latin typeface="メイリオ" panose="020B0604030504040204" pitchFamily="50" charset="-128"/>
                <a:ea typeface="メイリオ" panose="020B0604030504040204" pitchFamily="50" charset="-128"/>
              </a:rPr>
              <a:t>　　その他</a:t>
            </a:r>
            <a:r>
              <a:rPr lang="ja-JP" altLang="en-US" sz="1050" dirty="0">
                <a:latin typeface="メイリオ" panose="020B0604030504040204" pitchFamily="50" charset="-128"/>
                <a:ea typeface="メイリオ" panose="020B0604030504040204" pitchFamily="50" charset="-128"/>
              </a:rPr>
              <a:t>（氏名・住所・生年月日が記載された、当社が適当と認めるもの</a:t>
            </a:r>
            <a:r>
              <a:rPr lang="ja-JP" altLang="en-US" sz="1050" dirty="0" smtClean="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p:txBody>
      </p:sp>
      <p:grpSp>
        <p:nvGrpSpPr>
          <p:cNvPr id="22" name="グループ化 21"/>
          <p:cNvGrpSpPr/>
          <p:nvPr/>
        </p:nvGrpSpPr>
        <p:grpSpPr>
          <a:xfrm>
            <a:off x="142136" y="2896069"/>
            <a:ext cx="3574896" cy="307777"/>
            <a:chOff x="365589" y="3896131"/>
            <a:chExt cx="5593956" cy="618136"/>
          </a:xfrm>
        </p:grpSpPr>
        <p:grpSp>
          <p:nvGrpSpPr>
            <p:cNvPr id="25" name="グループ化 24"/>
            <p:cNvGrpSpPr/>
            <p:nvPr/>
          </p:nvGrpSpPr>
          <p:grpSpPr>
            <a:xfrm>
              <a:off x="367175" y="3896131"/>
              <a:ext cx="2942540" cy="618136"/>
              <a:chOff x="367175" y="4424677"/>
              <a:chExt cx="3422426" cy="795359"/>
            </a:xfrm>
          </p:grpSpPr>
          <p:sp>
            <p:nvSpPr>
              <p:cNvPr id="31" name="正方形/長方形 30"/>
              <p:cNvSpPr/>
              <p:nvPr/>
            </p:nvSpPr>
            <p:spPr>
              <a:xfrm>
                <a:off x="367175" y="4497078"/>
                <a:ext cx="178684" cy="61193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2" name="テキスト ボックス 31"/>
              <p:cNvSpPr txBox="1"/>
              <p:nvPr/>
            </p:nvSpPr>
            <p:spPr>
              <a:xfrm>
                <a:off x="512735" y="4424677"/>
                <a:ext cx="3276866" cy="795359"/>
              </a:xfrm>
              <a:prstGeom prst="rect">
                <a:avLst/>
              </a:prstGeom>
              <a:noFill/>
            </p:spPr>
            <p:txBody>
              <a:bodyPr wrap="none" rtlCol="0" anchor="ctr">
                <a:spAutoFit/>
              </a:bodyPr>
              <a:lstStyle/>
              <a:p>
                <a:r>
                  <a:rPr lang="ja-JP" altLang="en-US" sz="1400" b="1" dirty="0" smtClean="0">
                    <a:solidFill>
                      <a:schemeClr val="tx2">
                        <a:lumMod val="60000"/>
                        <a:lumOff val="40000"/>
                      </a:schemeClr>
                    </a:solidFill>
                    <a:latin typeface="メイリオ" panose="020B0604030504040204" pitchFamily="50" charset="-128"/>
                    <a:ea typeface="メイリオ" panose="020B0604030504040204" pitchFamily="50" charset="-128"/>
                  </a:rPr>
                  <a:t>団体・個人登録条件</a:t>
                </a:r>
                <a:endParaRPr kumimoji="1"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
          <p:nvSpPr>
            <p:cNvPr id="30" name="正方形/長方形 29"/>
            <p:cNvSpPr/>
            <p:nvPr/>
          </p:nvSpPr>
          <p:spPr>
            <a:xfrm rot="10800000" flipV="1">
              <a:off x="365589" y="4431712"/>
              <a:ext cx="5593956" cy="68277"/>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43" name="グループ化 42"/>
          <p:cNvGrpSpPr/>
          <p:nvPr/>
        </p:nvGrpSpPr>
        <p:grpSpPr>
          <a:xfrm>
            <a:off x="142136" y="5436096"/>
            <a:ext cx="3574890" cy="307777"/>
            <a:chOff x="365589" y="3896132"/>
            <a:chExt cx="5593956" cy="618135"/>
          </a:xfrm>
        </p:grpSpPr>
        <p:grpSp>
          <p:nvGrpSpPr>
            <p:cNvPr id="44" name="グループ化 43"/>
            <p:cNvGrpSpPr/>
            <p:nvPr/>
          </p:nvGrpSpPr>
          <p:grpSpPr>
            <a:xfrm>
              <a:off x="367175" y="3896132"/>
              <a:ext cx="4347231" cy="618135"/>
              <a:chOff x="367175" y="4424675"/>
              <a:chExt cx="5056202" cy="795357"/>
            </a:xfrm>
          </p:grpSpPr>
          <p:sp>
            <p:nvSpPr>
              <p:cNvPr id="46" name="正方形/長方形 45"/>
              <p:cNvSpPr/>
              <p:nvPr/>
            </p:nvSpPr>
            <p:spPr>
              <a:xfrm>
                <a:off x="367175" y="4497078"/>
                <a:ext cx="178684" cy="61193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7" name="テキスト ボックス 46"/>
              <p:cNvSpPr txBox="1"/>
              <p:nvPr/>
            </p:nvSpPr>
            <p:spPr>
              <a:xfrm>
                <a:off x="512736" y="4424675"/>
                <a:ext cx="4910641" cy="795357"/>
              </a:xfrm>
              <a:prstGeom prst="rect">
                <a:avLst/>
              </a:prstGeom>
              <a:noFill/>
            </p:spPr>
            <p:txBody>
              <a:bodyPr wrap="none" rtlCol="0" anchor="ctr">
                <a:spAutoFit/>
              </a:bodyPr>
              <a:lstStyle/>
              <a:p>
                <a:r>
                  <a:rPr kumimoji="1" lang="ja-JP" altLang="en-US" sz="1400" b="1" dirty="0" smtClean="0">
                    <a:solidFill>
                      <a:schemeClr val="tx2">
                        <a:lumMod val="60000"/>
                        <a:lumOff val="40000"/>
                      </a:schemeClr>
                    </a:solidFill>
                    <a:latin typeface="メイリオ" panose="020B0604030504040204" pitchFamily="50" charset="-128"/>
                    <a:ea typeface="メイリオ" panose="020B0604030504040204" pitchFamily="50" charset="-128"/>
                  </a:rPr>
                  <a:t>申込み可能範囲（１日あたり）</a:t>
                </a:r>
                <a:endParaRPr kumimoji="1" lang="ja-JP" altLang="en-US" sz="14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
          <p:nvSpPr>
            <p:cNvPr id="45" name="正方形/長方形 44"/>
            <p:cNvSpPr/>
            <p:nvPr/>
          </p:nvSpPr>
          <p:spPr>
            <a:xfrm rot="10800000" flipV="1">
              <a:off x="365589" y="4431712"/>
              <a:ext cx="5593956" cy="68277"/>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aphicFrame>
        <p:nvGraphicFramePr>
          <p:cNvPr id="4" name="表 3"/>
          <p:cNvGraphicFramePr>
            <a:graphicFrameLocks noGrp="1"/>
          </p:cNvGraphicFramePr>
          <p:nvPr>
            <p:extLst>
              <p:ext uri="{D42A27DB-BD31-4B8C-83A1-F6EECF244321}">
                <p14:modId xmlns:p14="http://schemas.microsoft.com/office/powerpoint/2010/main" val="136198042"/>
              </p:ext>
            </p:extLst>
          </p:nvPr>
        </p:nvGraphicFramePr>
        <p:xfrm>
          <a:off x="116632" y="3305552"/>
          <a:ext cx="6352777" cy="1482472"/>
        </p:xfrm>
        <a:graphic>
          <a:graphicData uri="http://schemas.openxmlformats.org/drawingml/2006/table">
            <a:tbl>
              <a:tblPr firstRow="1" bandRow="1">
                <a:tableStyleId>{5C22544A-7EE6-4342-B048-85BDC9FD1C3A}</a:tableStyleId>
              </a:tblPr>
              <a:tblGrid>
                <a:gridCol w="1224136"/>
                <a:gridCol w="2880320"/>
                <a:gridCol w="2248321"/>
              </a:tblGrid>
              <a:tr h="299565">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項目</a:t>
                      </a:r>
                      <a:r>
                        <a:rPr kumimoji="1" lang="ja-JP" altLang="en-US" sz="1200" dirty="0" smtClean="0"/>
                        <a:t>＼区分</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pPr algn="ctr"/>
                      <a:r>
                        <a:rPr kumimoji="1" lang="ja-JP" altLang="en-US" sz="1200" b="1" dirty="0" smtClean="0"/>
                        <a:t>団　体　登　録</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c>
                  <a:txBody>
                    <a:bodyPr/>
                    <a:lstStyle/>
                    <a:p>
                      <a:pPr algn="ctr"/>
                      <a:r>
                        <a:rPr kumimoji="1" lang="ja-JP" altLang="en-US" sz="1200" b="1" dirty="0" smtClean="0"/>
                        <a:t>個　人　登　録</a:t>
                      </a:r>
                      <a:endPar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endParaRPr>
                    </a:p>
                  </a:txBody>
                  <a:tcPr/>
                </a:tc>
              </a:tr>
              <a:tr h="611623">
                <a:tc>
                  <a:txBody>
                    <a:bodyPr/>
                    <a:lstStyle/>
                    <a:p>
                      <a:pPr marL="0" algn="ctr" defTabSz="914400" rtl="0" eaLnBrk="1" latinLnBrk="0" hangingPunct="1"/>
                      <a:r>
                        <a:rPr kumimoji="1" lang="ja-JP" altLang="en-US" sz="1200" kern="1200" dirty="0" smtClean="0">
                          <a:latin typeface="メイリオ" panose="020B0604030504040204" pitchFamily="50" charset="-128"/>
                          <a:ea typeface="メイリオ" panose="020B0604030504040204" pitchFamily="50" charset="-128"/>
                          <a:cs typeface="メイリオ" panose="020B0604030504040204" pitchFamily="50" charset="-128"/>
                        </a:rPr>
                        <a:t>登録条件</a:t>
                      </a:r>
                      <a:endParaRPr kumimoji="1" lang="ja-JP" altLang="en-US" sz="1200" kern="1200" dirty="0">
                        <a:solidFill>
                          <a:schemeClr val="dk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18</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歳以上</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代表者</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高校生を除く</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r>
                      <a:r>
                        <a:rPr kumimoji="1" lang="ja-JP" altLang="en-US" sz="1200" b="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名以上</a:t>
                      </a: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歳以上</a:t>
                      </a:r>
                      <a:r>
                        <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中学生を除く</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r h="571284">
                <a:tc>
                  <a:txBody>
                    <a:bodyPr/>
                    <a:lstStyle/>
                    <a:p>
                      <a:pPr algn="ct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必要書類</a:t>
                      </a:r>
                      <a:endParaRPr kumimoji="1"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・代表者の本人確認書類</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・団体登録名簿</a:t>
                      </a:r>
                      <a:endParaRPr kumimoji="1" lang="en-US" altLang="ja-JP" sz="1200" dirty="0" smtClean="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c>
                  <a:txBody>
                    <a:bodyPr/>
                    <a:lstStyle/>
                    <a:p>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・本人確認書類</a:t>
                      </a:r>
                      <a:r>
                        <a:rPr kumimoji="1" lang="en-US" altLang="ja-JP" sz="1000" dirty="0" smtClean="0">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a:txBody>
                  <a:tcPr anchor="ctr"/>
                </a:tc>
              </a:tr>
            </a:tbl>
          </a:graphicData>
        </a:graphic>
      </p:graphicFrame>
    </p:spTree>
    <p:extLst>
      <p:ext uri="{BB962C8B-B14F-4D97-AF65-F5344CB8AC3E}">
        <p14:creationId xmlns:p14="http://schemas.microsoft.com/office/powerpoint/2010/main" val="1884754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latin typeface="メイリオ" panose="020B0604030504040204" pitchFamily="50" charset="-128"/>
                <a:ea typeface="メイリオ" panose="020B0604030504040204" pitchFamily="50" charset="-128"/>
              </a:rPr>
              <a:t> </a:t>
            </a:r>
            <a:r>
              <a:rPr lang="en-US" altLang="ja-JP" sz="3200" b="1" dirty="0">
                <a:latin typeface="メイリオ" panose="020B0604030504040204" pitchFamily="50" charset="-128"/>
                <a:ea typeface="メイリオ" panose="020B0604030504040204" pitchFamily="50" charset="-128"/>
              </a:rPr>
              <a:t>3. </a:t>
            </a:r>
            <a:r>
              <a:rPr lang="ja-JP" altLang="en-US" sz="3200" b="1" dirty="0">
                <a:latin typeface="メイリオ" panose="020B0604030504040204" pitchFamily="50" charset="-128"/>
                <a:ea typeface="メイリオ" panose="020B0604030504040204" pitchFamily="50" charset="-128"/>
              </a:rPr>
              <a:t>予約申込について</a:t>
            </a:r>
            <a:endParaRPr kumimoji="1" lang="ja-JP" altLang="en-US" sz="3200" b="1" dirty="0">
              <a:solidFill>
                <a:schemeClr val="bg1">
                  <a:lumMod val="95000"/>
                </a:schemeClr>
              </a:solidFill>
              <a:latin typeface="メイリオ" panose="020B0604030504040204" pitchFamily="50" charset="-128"/>
              <a:ea typeface="メイリオ" panose="020B0604030504040204" pitchFamily="50" charset="-128"/>
            </a:endParaRPr>
          </a:p>
        </p:txBody>
      </p:sp>
      <p:grpSp>
        <p:nvGrpSpPr>
          <p:cNvPr id="5" name="グループ化 4"/>
          <p:cNvGrpSpPr/>
          <p:nvPr/>
        </p:nvGrpSpPr>
        <p:grpSpPr>
          <a:xfrm>
            <a:off x="116632" y="1187624"/>
            <a:ext cx="6552728" cy="461665"/>
            <a:chOff x="116632" y="4572000"/>
            <a:chExt cx="6379295" cy="461665"/>
          </a:xfrm>
        </p:grpSpPr>
        <p:sp>
          <p:nvSpPr>
            <p:cNvPr id="6" name="テキスト ボックス 5"/>
            <p:cNvSpPr txBox="1"/>
            <p:nvPr/>
          </p:nvSpPr>
          <p:spPr>
            <a:xfrm>
              <a:off x="520804" y="4572000"/>
              <a:ext cx="2277192" cy="461665"/>
            </a:xfrm>
            <a:prstGeom prst="rect">
              <a:avLst/>
            </a:prstGeom>
            <a:noFill/>
          </p:spPr>
          <p:txBody>
            <a:bodyPr wrap="none" rtlCol="0" anchor="b">
              <a:spAutoFit/>
            </a:bodyPr>
            <a:lstStyle/>
            <a:p>
              <a:r>
                <a:rPr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抽選申込の場合</a:t>
              </a:r>
              <a:endParaRPr kumimoji="1"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7" name="正方形/長方形 6"/>
            <p:cNvSpPr/>
            <p:nvPr/>
          </p:nvSpPr>
          <p:spPr>
            <a:xfrm rot="10800000">
              <a:off x="116633" y="4958328"/>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山形 7"/>
            <p:cNvSpPr/>
            <p:nvPr/>
          </p:nvSpPr>
          <p:spPr>
            <a:xfrm>
              <a:off x="116632"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山形 10"/>
            <p:cNvSpPr/>
            <p:nvPr/>
          </p:nvSpPr>
          <p:spPr>
            <a:xfrm>
              <a:off x="260648"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graphicFrame>
        <p:nvGraphicFramePr>
          <p:cNvPr id="3" name="表 2"/>
          <p:cNvGraphicFramePr>
            <a:graphicFrameLocks noGrp="1"/>
          </p:cNvGraphicFramePr>
          <p:nvPr>
            <p:extLst>
              <p:ext uri="{D42A27DB-BD31-4B8C-83A1-F6EECF244321}">
                <p14:modId xmlns:p14="http://schemas.microsoft.com/office/powerpoint/2010/main" val="86813787"/>
              </p:ext>
            </p:extLst>
          </p:nvPr>
        </p:nvGraphicFramePr>
        <p:xfrm>
          <a:off x="213393" y="1874224"/>
          <a:ext cx="6462462" cy="1876880"/>
        </p:xfrm>
        <a:graphic>
          <a:graphicData uri="http://schemas.openxmlformats.org/drawingml/2006/table">
            <a:tbl>
              <a:tblPr firstRow="1" bandRow="1">
                <a:tableStyleId>{5C22544A-7EE6-4342-B048-85BDC9FD1C3A}</a:tableStyleId>
              </a:tblPr>
              <a:tblGrid>
                <a:gridCol w="1412866">
                  <a:extLst>
                    <a:ext uri="{9D8B030D-6E8A-4147-A177-3AD203B41FA5}">
                      <a16:colId xmlns:a16="http://schemas.microsoft.com/office/drawing/2014/main" xmlns="" val="20000"/>
                    </a:ext>
                  </a:extLst>
                </a:gridCol>
                <a:gridCol w="2637849">
                  <a:extLst>
                    <a:ext uri="{9D8B030D-6E8A-4147-A177-3AD203B41FA5}">
                      <a16:colId xmlns:a16="http://schemas.microsoft.com/office/drawing/2014/main" xmlns="" val="20001"/>
                    </a:ext>
                  </a:extLst>
                </a:gridCol>
                <a:gridCol w="2411747">
                  <a:extLst>
                    <a:ext uri="{9D8B030D-6E8A-4147-A177-3AD203B41FA5}">
                      <a16:colId xmlns:a16="http://schemas.microsoft.com/office/drawing/2014/main" xmlns="" val="20002"/>
                    </a:ext>
                  </a:extLst>
                </a:gridCol>
              </a:tblGrid>
              <a:tr h="393520">
                <a:tc>
                  <a:txBody>
                    <a:bodyPr/>
                    <a:lstStyle/>
                    <a:p>
                      <a:pPr algn="ctr"/>
                      <a:r>
                        <a:rPr kumimoji="1" lang="ja-JP" altLang="en-US" sz="1400" dirty="0">
                          <a:latin typeface="メイリオ" panose="020B0604030504040204" pitchFamily="50" charset="-128"/>
                          <a:ea typeface="メイリオ" panose="020B0604030504040204" pitchFamily="50" charset="-128"/>
                        </a:rPr>
                        <a:t>施設</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抽選</a:t>
                      </a:r>
                      <a:r>
                        <a:rPr kumimoji="1" lang="ja-JP" altLang="en-US" sz="1400" dirty="0" smtClean="0">
                          <a:latin typeface="メイリオ" panose="020B0604030504040204" pitchFamily="50" charset="-128"/>
                          <a:ea typeface="メイリオ" panose="020B0604030504040204" pitchFamily="50" charset="-128"/>
                        </a:rPr>
                        <a:t>申込期間</a:t>
                      </a: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抽選</a:t>
                      </a:r>
                      <a:r>
                        <a:rPr kumimoji="1" lang="ja-JP" altLang="en-US" sz="1400" dirty="0" smtClean="0">
                          <a:latin typeface="メイリオ" panose="020B0604030504040204" pitchFamily="50" charset="-128"/>
                          <a:ea typeface="メイリオ" panose="020B0604030504040204" pitchFamily="50" charset="-128"/>
                        </a:rPr>
                        <a:t>結果発表</a:t>
                      </a:r>
                      <a:r>
                        <a:rPr kumimoji="1" lang="ja-JP" altLang="en-US" sz="1400" dirty="0">
                          <a:latin typeface="メイリオ" panose="020B0604030504040204" pitchFamily="50" charset="-128"/>
                          <a:ea typeface="メイリオ" panose="020B0604030504040204" pitchFamily="50" charset="-128"/>
                        </a:rPr>
                        <a:t>日</a:t>
                      </a:r>
                    </a:p>
                  </a:txBody>
                  <a:tcPr anchor="ctr">
                    <a:solidFill>
                      <a:srgbClr val="FF0000"/>
                    </a:solidFill>
                  </a:tcPr>
                </a:tc>
                <a:extLst>
                  <a:ext uri="{0D108BD9-81ED-4DB2-BD59-A6C34878D82A}">
                    <a16:rowId xmlns:a16="http://schemas.microsoft.com/office/drawing/2014/main" xmlns="" val="10000"/>
                  </a:ext>
                </a:extLst>
              </a:tr>
              <a:tr h="370840">
                <a:tc>
                  <a:txBody>
                    <a:bodyPr/>
                    <a:lstStyle/>
                    <a:p>
                      <a:pPr algn="ctr"/>
                      <a:r>
                        <a:rPr kumimoji="1" lang="ja-JP" altLang="en-US" sz="1200" dirty="0" smtClean="0">
                          <a:latin typeface="メイリオ" panose="020B0604030504040204" pitchFamily="50" charset="-128"/>
                          <a:ea typeface="メイリオ" panose="020B0604030504040204" pitchFamily="50" charset="-128"/>
                        </a:rPr>
                        <a:t>体　育　館</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tc rowSpan="4">
                  <a:txBody>
                    <a:bodyPr/>
                    <a:lstStyle/>
                    <a:p>
                      <a:pPr algn="ctr"/>
                      <a:r>
                        <a:rPr kumimoji="1" lang="ja-JP" altLang="en-US" sz="1200" dirty="0">
                          <a:latin typeface="メイリオ" panose="020B0604030504040204" pitchFamily="50" charset="-128"/>
                          <a:ea typeface="メイリオ" panose="020B0604030504040204" pitchFamily="50" charset="-128"/>
                        </a:rPr>
                        <a:t>利用日の前月</a:t>
                      </a:r>
                      <a:r>
                        <a:rPr kumimoji="1" lang="en-US" altLang="ja-JP" sz="1200" dirty="0">
                          <a:latin typeface="メイリオ" panose="020B0604030504040204" pitchFamily="50" charset="-128"/>
                          <a:ea typeface="メイリオ" panose="020B0604030504040204" pitchFamily="50" charset="-128"/>
                        </a:rPr>
                        <a:t>1</a:t>
                      </a:r>
                      <a:r>
                        <a:rPr kumimoji="1" lang="ja-JP" altLang="en-US" sz="1200" dirty="0">
                          <a:latin typeface="メイリオ" panose="020B0604030504040204" pitchFamily="50" charset="-128"/>
                          <a:ea typeface="メイリオ" panose="020B0604030504040204" pitchFamily="50" charset="-128"/>
                        </a:rPr>
                        <a:t>日</a:t>
                      </a:r>
                      <a:r>
                        <a:rPr kumimoji="1" lang="ja-JP" altLang="en-US" sz="1200" dirty="0" smtClean="0">
                          <a:latin typeface="メイリオ" panose="020B0604030504040204" pitchFamily="50" charset="-128"/>
                          <a:ea typeface="メイリオ" panose="020B0604030504040204" pitchFamily="50" charset="-128"/>
                        </a:rPr>
                        <a:t>から</a:t>
                      </a:r>
                      <a:r>
                        <a:rPr kumimoji="1" lang="en-US" altLang="ja-JP" sz="1200" dirty="0" smtClean="0">
                          <a:latin typeface="メイリオ" panose="020B0604030504040204" pitchFamily="50" charset="-128"/>
                          <a:ea typeface="メイリオ" panose="020B0604030504040204" pitchFamily="50" charset="-128"/>
                        </a:rPr>
                        <a:t>10</a:t>
                      </a:r>
                      <a:r>
                        <a:rPr kumimoji="1" lang="ja-JP" altLang="en-US" sz="1200" dirty="0" smtClean="0">
                          <a:latin typeface="メイリオ" panose="020B0604030504040204" pitchFamily="50" charset="-128"/>
                          <a:ea typeface="メイリオ" panose="020B0604030504040204" pitchFamily="50" charset="-128"/>
                        </a:rPr>
                        <a:t>日まで</a:t>
                      </a:r>
                      <a:endParaRPr kumimoji="1" lang="en-US" altLang="ja-JP" sz="1200" dirty="0">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tc rowSpan="4">
                  <a:txBody>
                    <a:bodyPr/>
                    <a:lstStyle/>
                    <a:p>
                      <a:pPr algn="ctr"/>
                      <a:r>
                        <a:rPr kumimoji="1" lang="ja-JP" altLang="en-US" sz="1200" dirty="0">
                          <a:latin typeface="メイリオ" panose="020B0604030504040204" pitchFamily="50" charset="-128"/>
                          <a:ea typeface="メイリオ" panose="020B0604030504040204" pitchFamily="50" charset="-128"/>
                        </a:rPr>
                        <a:t>利用日の</a:t>
                      </a:r>
                      <a:r>
                        <a:rPr kumimoji="1" lang="ja-JP" altLang="en-US" sz="1200" dirty="0" smtClean="0">
                          <a:latin typeface="メイリオ" panose="020B0604030504040204" pitchFamily="50" charset="-128"/>
                          <a:ea typeface="メイリオ" panose="020B0604030504040204" pitchFamily="50" charset="-128"/>
                        </a:rPr>
                        <a:t>前月</a:t>
                      </a:r>
                      <a:r>
                        <a:rPr kumimoji="1" lang="en-US" altLang="ja-JP" sz="1200" dirty="0">
                          <a:latin typeface="メイリオ" panose="020B0604030504040204" pitchFamily="50" charset="-128"/>
                          <a:ea typeface="メイリオ" panose="020B0604030504040204" pitchFamily="50" charset="-128"/>
                        </a:rPr>
                        <a:t>1</a:t>
                      </a:r>
                      <a:r>
                        <a:rPr kumimoji="1" lang="en-US" altLang="ja-JP" sz="1200" dirty="0" smtClean="0">
                          <a:latin typeface="メイリオ" panose="020B0604030504040204" pitchFamily="50" charset="-128"/>
                          <a:ea typeface="メイリオ" panose="020B0604030504040204" pitchFamily="50" charset="-128"/>
                        </a:rPr>
                        <a:t>5</a:t>
                      </a:r>
                      <a:r>
                        <a:rPr kumimoji="1" lang="ja-JP" altLang="en-US" sz="1200" dirty="0">
                          <a:latin typeface="メイリオ" panose="020B0604030504040204" pitchFamily="50" charset="-128"/>
                          <a:ea typeface="メイリオ" panose="020B0604030504040204" pitchFamily="50" charset="-128"/>
                        </a:rPr>
                        <a:t>日</a:t>
                      </a:r>
                    </a:p>
                  </a:txBody>
                  <a:tcPr anchor="ctr">
                    <a:solidFill>
                      <a:schemeClr val="accent1">
                        <a:lumMod val="20000"/>
                        <a:lumOff val="80000"/>
                      </a:schemeClr>
                    </a:solidFill>
                  </a:tcPr>
                </a:tc>
                <a:extLst>
                  <a:ext uri="{0D108BD9-81ED-4DB2-BD59-A6C34878D82A}">
                    <a16:rowId xmlns:a16="http://schemas.microsoft.com/office/drawing/2014/main" xmlns="" val="10001"/>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補助体育館</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tc v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2"/>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鴨池庭球場</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tc v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3"/>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緑地庭球場</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tc vMerge="1">
                  <a:txBody>
                    <a:bodyPr/>
                    <a:lstStyle/>
                    <a:p>
                      <a:pPr algn="ctr"/>
                      <a:endParaRPr kumimoji="1" lang="ja-JP" altLang="en-US"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4"/>
                  </a:ext>
                </a:extLst>
              </a:tr>
            </a:tbl>
          </a:graphicData>
        </a:graphic>
      </p:graphicFrame>
      <p:sp>
        <p:nvSpPr>
          <p:cNvPr id="12" name="テキスト ボックス 11"/>
          <p:cNvSpPr txBox="1"/>
          <p:nvPr/>
        </p:nvSpPr>
        <p:spPr>
          <a:xfrm>
            <a:off x="116632" y="3851920"/>
            <a:ext cx="6624736" cy="1585049"/>
          </a:xfrm>
          <a:prstGeom prst="rect">
            <a:avLst/>
          </a:prstGeom>
          <a:noFill/>
        </p:spPr>
        <p:txBody>
          <a:bodyPr wrap="square" rtlCol="0">
            <a:spAutoFit/>
          </a:bodyPr>
          <a:lstStyle/>
          <a:p>
            <a:pPr>
              <a:lnSpc>
                <a:spcPct val="150000"/>
              </a:lnSpc>
            </a:pPr>
            <a:r>
              <a:rPr lang="ja-JP" altLang="en-US" sz="1500" dirty="0">
                <a:latin typeface="メイリオ" panose="020B0604030504040204" pitchFamily="50" charset="-128"/>
                <a:ea typeface="メイリオ" panose="020B0604030504040204" pitchFamily="50" charset="-128"/>
              </a:rPr>
              <a:t>●抽選方法</a:t>
            </a:r>
          </a:p>
          <a:p>
            <a:pPr>
              <a:lnSpc>
                <a:spcPct val="150000"/>
              </a:lnSpc>
            </a:pPr>
            <a:r>
              <a:rPr lang="ja-JP" altLang="en-US" sz="1300" dirty="0">
                <a:latin typeface="メイリオ" panose="020B0604030504040204" pitchFamily="50" charset="-128"/>
                <a:ea typeface="メイリオ" panose="020B0604030504040204" pitchFamily="50" charset="-128"/>
              </a:rPr>
              <a:t>　公平に利用していただくため、コンピュータによる自動抽選方法を採用しています。</a:t>
            </a:r>
          </a:p>
          <a:p>
            <a:pPr>
              <a:lnSpc>
                <a:spcPct val="150000"/>
              </a:lnSpc>
            </a:pPr>
            <a:r>
              <a:rPr lang="ja-JP" altLang="en-US" sz="1500" dirty="0">
                <a:latin typeface="メイリオ" panose="020B0604030504040204" pitchFamily="50" charset="-128"/>
                <a:ea typeface="メイリオ" panose="020B0604030504040204" pitchFamily="50" charset="-128"/>
              </a:rPr>
              <a:t>●抽選結果</a:t>
            </a:r>
          </a:p>
          <a:p>
            <a:pPr>
              <a:lnSpc>
                <a:spcPct val="150000"/>
              </a:lnSpc>
            </a:pPr>
            <a:r>
              <a:rPr lang="ja-JP" altLang="en-US" sz="1300" dirty="0">
                <a:latin typeface="メイリオ" panose="020B0604030504040204" pitchFamily="50" charset="-128"/>
                <a:ea typeface="メイリオ" panose="020B0604030504040204" pitchFamily="50" charset="-128"/>
              </a:rPr>
              <a:t>　</a:t>
            </a:r>
            <a:r>
              <a:rPr lang="ja-JP" altLang="en-US" sz="1300" dirty="0" smtClean="0">
                <a:latin typeface="メイリオ" panose="020B0604030504040204" pitchFamily="50" charset="-128"/>
                <a:ea typeface="メイリオ" panose="020B0604030504040204" pitchFamily="50" charset="-128"/>
              </a:rPr>
              <a:t>登録</a:t>
            </a:r>
            <a:r>
              <a:rPr lang="ja-JP" altLang="en-US" sz="1300" dirty="0">
                <a:latin typeface="メイリオ" panose="020B0604030504040204" pitchFamily="50" charset="-128"/>
                <a:ea typeface="メイリオ" panose="020B0604030504040204" pitchFamily="50" charset="-128"/>
              </a:rPr>
              <a:t>されたメールアドレス</a:t>
            </a:r>
            <a:r>
              <a:rPr lang="ja-JP" altLang="en-US" sz="1300" dirty="0" smtClean="0">
                <a:latin typeface="メイリオ" panose="020B0604030504040204" pitchFamily="50" charset="-128"/>
                <a:ea typeface="メイリオ" panose="020B0604030504040204" pitchFamily="50" charset="-128"/>
              </a:rPr>
              <a:t>へ抽選結果の案内が自動</a:t>
            </a:r>
            <a:r>
              <a:rPr lang="ja-JP" altLang="en-US" sz="1300" dirty="0">
                <a:latin typeface="メイリオ" panose="020B0604030504040204" pitchFamily="50" charset="-128"/>
                <a:ea typeface="メイリオ" panose="020B0604030504040204" pitchFamily="50" charset="-128"/>
              </a:rPr>
              <a:t>配信されます。</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　メールアドレス未登録の場合は、予約システムへログインして確認してください。</a:t>
            </a:r>
            <a:endParaRPr lang="en-US" altLang="ja-JP" sz="1300" dirty="0">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116632" y="5835956"/>
            <a:ext cx="6379295" cy="461665"/>
            <a:chOff x="116632" y="4572000"/>
            <a:chExt cx="6379295" cy="461665"/>
          </a:xfrm>
        </p:grpSpPr>
        <p:sp>
          <p:nvSpPr>
            <p:cNvPr id="14" name="テキスト ボックス 13"/>
            <p:cNvSpPr txBox="1"/>
            <p:nvPr/>
          </p:nvSpPr>
          <p:spPr>
            <a:xfrm>
              <a:off x="520804" y="4572000"/>
              <a:ext cx="2954655" cy="461665"/>
            </a:xfrm>
            <a:prstGeom prst="rect">
              <a:avLst/>
            </a:prstGeom>
            <a:noFill/>
          </p:spPr>
          <p:txBody>
            <a:bodyPr wrap="none" rtlCol="0" anchor="b">
              <a:spAutoFit/>
            </a:bodyPr>
            <a:lstStyle/>
            <a:p>
              <a:r>
                <a:rPr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空き予約申込の場合</a:t>
              </a:r>
              <a:endParaRPr kumimoji="1"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15" name="正方形/長方形 14"/>
            <p:cNvSpPr/>
            <p:nvPr/>
          </p:nvSpPr>
          <p:spPr>
            <a:xfrm rot="10800000">
              <a:off x="116633" y="4958328"/>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山形 15"/>
            <p:cNvSpPr/>
            <p:nvPr/>
          </p:nvSpPr>
          <p:spPr>
            <a:xfrm>
              <a:off x="116632"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山形 16"/>
            <p:cNvSpPr/>
            <p:nvPr/>
          </p:nvSpPr>
          <p:spPr>
            <a:xfrm>
              <a:off x="260648"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graphicFrame>
        <p:nvGraphicFramePr>
          <p:cNvPr id="18" name="表 17"/>
          <p:cNvGraphicFramePr>
            <a:graphicFrameLocks noGrp="1"/>
          </p:cNvGraphicFramePr>
          <p:nvPr>
            <p:extLst>
              <p:ext uri="{D42A27DB-BD31-4B8C-83A1-F6EECF244321}">
                <p14:modId xmlns:p14="http://schemas.microsoft.com/office/powerpoint/2010/main" val="3180746550"/>
              </p:ext>
            </p:extLst>
          </p:nvPr>
        </p:nvGraphicFramePr>
        <p:xfrm>
          <a:off x="390548" y="6444208"/>
          <a:ext cx="6278812" cy="1854200"/>
        </p:xfrm>
        <a:graphic>
          <a:graphicData uri="http://schemas.openxmlformats.org/drawingml/2006/table">
            <a:tbl>
              <a:tblPr firstRow="1" bandRow="1">
                <a:tableStyleId>{5C22544A-7EE6-4342-B048-85BDC9FD1C3A}</a:tableStyleId>
              </a:tblPr>
              <a:tblGrid>
                <a:gridCol w="2068809">
                  <a:extLst>
                    <a:ext uri="{9D8B030D-6E8A-4147-A177-3AD203B41FA5}">
                      <a16:colId xmlns:a16="http://schemas.microsoft.com/office/drawing/2014/main" xmlns="" val="20000"/>
                    </a:ext>
                  </a:extLst>
                </a:gridCol>
                <a:gridCol w="4210003">
                  <a:extLst>
                    <a:ext uri="{9D8B030D-6E8A-4147-A177-3AD203B41FA5}">
                      <a16:colId xmlns:a16="http://schemas.microsoft.com/office/drawing/2014/main" xmlns="" val="20001"/>
                    </a:ext>
                  </a:extLst>
                </a:gridCol>
              </a:tblGrid>
              <a:tr h="370840">
                <a:tc>
                  <a:txBody>
                    <a:bodyPr/>
                    <a:lstStyle/>
                    <a:p>
                      <a:pPr algn="ctr"/>
                      <a:r>
                        <a:rPr kumimoji="1" lang="ja-JP" altLang="en-US" sz="1400" dirty="0">
                          <a:latin typeface="メイリオ" panose="020B0604030504040204" pitchFamily="50" charset="-128"/>
                          <a:ea typeface="メイリオ" panose="020B0604030504040204" pitchFamily="50" charset="-128"/>
                        </a:rPr>
                        <a:t>施設</a:t>
                      </a:r>
                    </a:p>
                  </a:txBody>
                  <a:tcPr anchor="ctr"/>
                </a:tc>
                <a:tc>
                  <a:txBody>
                    <a:bodyPr/>
                    <a:lstStyle/>
                    <a:p>
                      <a:pPr algn="ctr"/>
                      <a:r>
                        <a:rPr kumimoji="1" lang="ja-JP" altLang="en-US" sz="1400" dirty="0">
                          <a:latin typeface="メイリオ" panose="020B0604030504040204" pitchFamily="50" charset="-128"/>
                          <a:ea typeface="メイリオ" panose="020B0604030504040204" pitchFamily="50" charset="-128"/>
                        </a:rPr>
                        <a:t>空き予約申込期間</a:t>
                      </a:r>
                    </a:p>
                  </a:txBody>
                  <a:tcPr anchor="ctr"/>
                </a:tc>
                <a:extLst>
                  <a:ext uri="{0D108BD9-81ED-4DB2-BD59-A6C34878D82A}">
                    <a16:rowId xmlns:a16="http://schemas.microsoft.com/office/drawing/2014/main" xmlns="" val="10000"/>
                  </a:ext>
                </a:extLst>
              </a:tr>
              <a:tr h="370840">
                <a:tc>
                  <a:txBody>
                    <a:bodyPr/>
                    <a:lstStyle/>
                    <a:p>
                      <a:pPr algn="ctr"/>
                      <a:r>
                        <a:rPr kumimoji="1" lang="ja-JP" altLang="en-US" sz="1200" dirty="0" smtClean="0">
                          <a:latin typeface="メイリオ" panose="020B0604030504040204" pitchFamily="50" charset="-128"/>
                          <a:ea typeface="メイリオ" panose="020B0604030504040204" pitchFamily="50" charset="-128"/>
                        </a:rPr>
                        <a:t>体　育　館</a:t>
                      </a:r>
                      <a:endParaRPr kumimoji="1" lang="ja-JP" altLang="en-US" sz="1200" dirty="0">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tc rowSpan="4">
                  <a:txBody>
                    <a:bodyPr/>
                    <a:lstStyle/>
                    <a:p>
                      <a:pPr algn="ctr"/>
                      <a:r>
                        <a:rPr kumimoji="1" lang="ja-JP" altLang="en-US" sz="1200" dirty="0">
                          <a:latin typeface="メイリオ" panose="020B0604030504040204" pitchFamily="50" charset="-128"/>
                          <a:ea typeface="メイリオ" panose="020B0604030504040204" pitchFamily="50" charset="-128"/>
                        </a:rPr>
                        <a:t>利用日の</a:t>
                      </a:r>
                      <a:r>
                        <a:rPr kumimoji="1" lang="ja-JP" altLang="en-US" sz="1200" dirty="0" smtClean="0">
                          <a:latin typeface="メイリオ" panose="020B0604030504040204" pitchFamily="50" charset="-128"/>
                          <a:ea typeface="メイリオ" panose="020B0604030504040204" pitchFamily="50" charset="-128"/>
                        </a:rPr>
                        <a:t>前月</a:t>
                      </a:r>
                      <a:r>
                        <a:rPr kumimoji="1" lang="en-US" altLang="ja-JP" sz="1200" dirty="0">
                          <a:latin typeface="メイリオ" panose="020B0604030504040204" pitchFamily="50" charset="-128"/>
                          <a:ea typeface="メイリオ" panose="020B0604030504040204" pitchFamily="50" charset="-128"/>
                        </a:rPr>
                        <a:t>1</a:t>
                      </a:r>
                      <a:r>
                        <a:rPr kumimoji="1" lang="en-US" altLang="ja-JP" sz="1200" dirty="0" smtClean="0">
                          <a:latin typeface="メイリオ" panose="020B0604030504040204" pitchFamily="50" charset="-128"/>
                          <a:ea typeface="メイリオ" panose="020B0604030504040204" pitchFamily="50" charset="-128"/>
                        </a:rPr>
                        <a:t>6</a:t>
                      </a:r>
                      <a:r>
                        <a:rPr kumimoji="1" lang="ja-JP" altLang="en-US" sz="1200" dirty="0">
                          <a:latin typeface="メイリオ" panose="020B0604030504040204" pitchFamily="50" charset="-128"/>
                          <a:ea typeface="メイリオ" panose="020B0604030504040204" pitchFamily="50" charset="-128"/>
                        </a:rPr>
                        <a:t>日午前</a:t>
                      </a:r>
                      <a:r>
                        <a:rPr kumimoji="1" lang="en-US" altLang="ja-JP" sz="1200" dirty="0">
                          <a:latin typeface="メイリオ" panose="020B0604030504040204" pitchFamily="50" charset="-128"/>
                          <a:ea typeface="メイリオ" panose="020B0604030504040204" pitchFamily="50" charset="-128"/>
                        </a:rPr>
                        <a:t>9</a:t>
                      </a:r>
                      <a:r>
                        <a:rPr kumimoji="1" lang="ja-JP" altLang="en-US" sz="1200" dirty="0">
                          <a:latin typeface="メイリオ" panose="020B0604030504040204" pitchFamily="50" charset="-128"/>
                          <a:ea typeface="メイリオ" panose="020B0604030504040204" pitchFamily="50" charset="-128"/>
                        </a:rPr>
                        <a:t>時から利用</a:t>
                      </a:r>
                      <a:r>
                        <a:rPr kumimoji="1" lang="ja-JP" altLang="en-US" sz="1200" dirty="0" smtClean="0">
                          <a:latin typeface="メイリオ" panose="020B0604030504040204" pitchFamily="50" charset="-128"/>
                          <a:ea typeface="メイリオ" panose="020B0604030504040204" pitchFamily="50" charset="-128"/>
                        </a:rPr>
                        <a:t>日前日まで</a:t>
                      </a:r>
                      <a:endParaRPr kumimoji="1" lang="en-US" altLang="ja-JP" sz="1200" dirty="0">
                        <a:latin typeface="メイリオ" panose="020B0604030504040204" pitchFamily="50" charset="-128"/>
                        <a:ea typeface="メイリオ" panose="020B0604030504040204" pitchFamily="50" charset="-128"/>
                      </a:endParaRPr>
                    </a:p>
                  </a:txBody>
                  <a:tcPr anchor="ctr">
                    <a:solidFill>
                      <a:schemeClr val="accent1">
                        <a:lumMod val="20000"/>
                        <a:lumOff val="80000"/>
                      </a:schemeClr>
                    </a:solidFill>
                  </a:tcPr>
                </a:tc>
                <a:extLst>
                  <a:ext uri="{0D108BD9-81ED-4DB2-BD59-A6C34878D82A}">
                    <a16:rowId xmlns:a16="http://schemas.microsoft.com/office/drawing/2014/main" xmlns="" val="10001"/>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補助体育館</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2"/>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鴨池庭球場</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3"/>
                  </a:ext>
                </a:extLst>
              </a:tr>
              <a:tr h="370840">
                <a:tc>
                  <a:txBody>
                    <a:bodyPr/>
                    <a:lstStyle/>
                    <a:p>
                      <a:pPr algn="ctr"/>
                      <a:r>
                        <a:rPr kumimoji="1" lang="ja-JP" altLang="en-US" sz="1200" dirty="0">
                          <a:latin typeface="メイリオ" panose="020B0604030504040204" pitchFamily="50" charset="-128"/>
                          <a:ea typeface="メイリオ" panose="020B0604030504040204" pitchFamily="50" charset="-128"/>
                        </a:rPr>
                        <a:t>緑地庭球場</a:t>
                      </a:r>
                    </a:p>
                  </a:txBody>
                  <a:tcPr anchor="ctr">
                    <a:solidFill>
                      <a:schemeClr val="accent1">
                        <a:lumMod val="20000"/>
                        <a:lumOff val="80000"/>
                      </a:schemeClr>
                    </a:solidFill>
                  </a:tcPr>
                </a:tc>
                <a:tc vMerge="1">
                  <a:txBody>
                    <a:bodyPr/>
                    <a:lstStyle/>
                    <a:p>
                      <a:pPr algn="ctr"/>
                      <a:endParaRPr kumimoji="1" lang="en-US" altLang="ja-JP" sz="1200"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xmlns="" val="10004"/>
                  </a:ext>
                </a:extLst>
              </a:tr>
            </a:tbl>
          </a:graphicData>
        </a:graphic>
      </p:graphicFrame>
      <p:grpSp>
        <p:nvGrpSpPr>
          <p:cNvPr id="19" name="グループ化 18"/>
          <p:cNvGrpSpPr/>
          <p:nvPr/>
        </p:nvGrpSpPr>
        <p:grpSpPr>
          <a:xfrm>
            <a:off x="0" y="8676456"/>
            <a:ext cx="6858000" cy="467544"/>
            <a:chOff x="0" y="8676456"/>
            <a:chExt cx="6858000" cy="467544"/>
          </a:xfrm>
        </p:grpSpPr>
        <p:sp>
          <p:nvSpPr>
            <p:cNvPr id="20" name="フローチャート: 処理 19"/>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21" name="図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sp>
        <p:nvSpPr>
          <p:cNvPr id="22" name="テキスト ボックス 21"/>
          <p:cNvSpPr txBox="1"/>
          <p:nvPr/>
        </p:nvSpPr>
        <p:spPr>
          <a:xfrm>
            <a:off x="3138455" y="8676456"/>
            <a:ext cx="504056" cy="367408"/>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6</a:t>
            </a:r>
          </a:p>
        </p:txBody>
      </p:sp>
    </p:spTree>
    <p:extLst>
      <p:ext uri="{BB962C8B-B14F-4D97-AF65-F5344CB8AC3E}">
        <p14:creationId xmlns:p14="http://schemas.microsoft.com/office/powerpoint/2010/main" val="1380199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116632" y="6012446"/>
            <a:ext cx="6379295" cy="461665"/>
            <a:chOff x="116632" y="4572000"/>
            <a:chExt cx="6379295" cy="461665"/>
          </a:xfrm>
        </p:grpSpPr>
        <p:sp>
          <p:nvSpPr>
            <p:cNvPr id="6" name="テキスト ボックス 5"/>
            <p:cNvSpPr txBox="1"/>
            <p:nvPr/>
          </p:nvSpPr>
          <p:spPr>
            <a:xfrm>
              <a:off x="520804" y="4572000"/>
              <a:ext cx="3570208" cy="461665"/>
            </a:xfrm>
            <a:prstGeom prst="rect">
              <a:avLst/>
            </a:prstGeom>
            <a:noFill/>
          </p:spPr>
          <p:txBody>
            <a:bodyPr wrap="none" rtlCol="0" anchor="b">
              <a:spAutoFit/>
            </a:bodyPr>
            <a:lstStyle/>
            <a:p>
              <a:r>
                <a:rPr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予約の変更・キャンセル</a:t>
              </a:r>
              <a:endParaRPr kumimoji="1"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sp>
          <p:nvSpPr>
            <p:cNvPr id="7" name="正方形/長方形 6"/>
            <p:cNvSpPr/>
            <p:nvPr/>
          </p:nvSpPr>
          <p:spPr>
            <a:xfrm rot="10800000">
              <a:off x="116633" y="4958328"/>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山形 7"/>
            <p:cNvSpPr/>
            <p:nvPr/>
          </p:nvSpPr>
          <p:spPr>
            <a:xfrm>
              <a:off x="116632"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山形 10"/>
            <p:cNvSpPr/>
            <p:nvPr/>
          </p:nvSpPr>
          <p:spPr>
            <a:xfrm>
              <a:off x="260648"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grpSp>
        <p:nvGrpSpPr>
          <p:cNvPr id="13" name="グループ化 12"/>
          <p:cNvGrpSpPr/>
          <p:nvPr/>
        </p:nvGrpSpPr>
        <p:grpSpPr>
          <a:xfrm>
            <a:off x="116632" y="458577"/>
            <a:ext cx="6379295" cy="461665"/>
            <a:chOff x="116632" y="4572000"/>
            <a:chExt cx="6379295" cy="461665"/>
          </a:xfrm>
        </p:grpSpPr>
        <p:sp>
          <p:nvSpPr>
            <p:cNvPr id="14" name="テキスト ボックス 13"/>
            <p:cNvSpPr txBox="1"/>
            <p:nvPr/>
          </p:nvSpPr>
          <p:spPr>
            <a:xfrm>
              <a:off x="520804" y="4572000"/>
              <a:ext cx="2646878" cy="461665"/>
            </a:xfrm>
            <a:prstGeom prst="rect">
              <a:avLst/>
            </a:prstGeom>
            <a:noFill/>
          </p:spPr>
          <p:txBody>
            <a:bodyPr wrap="none" rtlCol="0" anchor="b">
              <a:spAutoFit/>
            </a:bodyPr>
            <a:lstStyle/>
            <a:p>
              <a:r>
                <a:rPr kumimoji="1"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抽選</a:t>
              </a:r>
              <a:r>
                <a:rPr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a:t>
              </a:r>
              <a:r>
                <a:rPr kumimoji="1" lang="ja-JP" altLang="en-US" sz="2400" b="1" dirty="0">
                  <a:solidFill>
                    <a:schemeClr val="tx2">
                      <a:lumMod val="60000"/>
                      <a:lumOff val="40000"/>
                    </a:schemeClr>
                  </a:solidFill>
                  <a:latin typeface="メイリオ" panose="020B0604030504040204" pitchFamily="50" charset="-128"/>
                  <a:ea typeface="メイリオ" panose="020B0604030504040204" pitchFamily="50" charset="-128"/>
                </a:rPr>
                <a:t>予約申込例</a:t>
              </a:r>
            </a:p>
          </p:txBody>
        </p:sp>
        <p:sp>
          <p:nvSpPr>
            <p:cNvPr id="15" name="正方形/長方形 14"/>
            <p:cNvSpPr/>
            <p:nvPr/>
          </p:nvSpPr>
          <p:spPr>
            <a:xfrm rot="10800000">
              <a:off x="116633" y="4958328"/>
              <a:ext cx="6379294" cy="45719"/>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山形 15"/>
            <p:cNvSpPr/>
            <p:nvPr/>
          </p:nvSpPr>
          <p:spPr>
            <a:xfrm>
              <a:off x="116632"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7" name="山形 16"/>
            <p:cNvSpPr/>
            <p:nvPr/>
          </p:nvSpPr>
          <p:spPr>
            <a:xfrm>
              <a:off x="260648" y="4572000"/>
              <a:ext cx="187102"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graphicFrame>
        <p:nvGraphicFramePr>
          <p:cNvPr id="25" name="表 24"/>
          <p:cNvGraphicFramePr>
            <a:graphicFrameLocks noGrp="1"/>
          </p:cNvGraphicFramePr>
          <p:nvPr>
            <p:extLst>
              <p:ext uri="{D42A27DB-BD31-4B8C-83A1-F6EECF244321}">
                <p14:modId xmlns:p14="http://schemas.microsoft.com/office/powerpoint/2010/main" val="1775718195"/>
              </p:ext>
            </p:extLst>
          </p:nvPr>
        </p:nvGraphicFramePr>
        <p:xfrm>
          <a:off x="3515580" y="1812288"/>
          <a:ext cx="2483999" cy="1767840"/>
        </p:xfrm>
        <a:graphic>
          <a:graphicData uri="http://schemas.openxmlformats.org/drawingml/2006/table">
            <a:tbl>
              <a:tblPr firstRow="1" bandRow="1">
                <a:tableStyleId>{073A0DAA-6AF3-43AB-8588-CEC1D06C72B9}</a:tableStyleId>
              </a:tblPr>
              <a:tblGrid>
                <a:gridCol w="354857">
                  <a:extLst>
                    <a:ext uri="{9D8B030D-6E8A-4147-A177-3AD203B41FA5}">
                      <a16:colId xmlns:a16="http://schemas.microsoft.com/office/drawing/2014/main" xmlns="" val="20000"/>
                    </a:ext>
                  </a:extLst>
                </a:gridCol>
                <a:gridCol w="354857">
                  <a:extLst>
                    <a:ext uri="{9D8B030D-6E8A-4147-A177-3AD203B41FA5}">
                      <a16:colId xmlns:a16="http://schemas.microsoft.com/office/drawing/2014/main" xmlns="" val="20001"/>
                    </a:ext>
                  </a:extLst>
                </a:gridCol>
                <a:gridCol w="354857">
                  <a:extLst>
                    <a:ext uri="{9D8B030D-6E8A-4147-A177-3AD203B41FA5}">
                      <a16:colId xmlns:a16="http://schemas.microsoft.com/office/drawing/2014/main" xmlns="" val="20002"/>
                    </a:ext>
                  </a:extLst>
                </a:gridCol>
                <a:gridCol w="354857">
                  <a:extLst>
                    <a:ext uri="{9D8B030D-6E8A-4147-A177-3AD203B41FA5}">
                      <a16:colId xmlns:a16="http://schemas.microsoft.com/office/drawing/2014/main" xmlns="" val="20003"/>
                    </a:ext>
                  </a:extLst>
                </a:gridCol>
                <a:gridCol w="354857">
                  <a:extLst>
                    <a:ext uri="{9D8B030D-6E8A-4147-A177-3AD203B41FA5}">
                      <a16:colId xmlns:a16="http://schemas.microsoft.com/office/drawing/2014/main" xmlns="" val="20004"/>
                    </a:ext>
                  </a:extLst>
                </a:gridCol>
                <a:gridCol w="354857">
                  <a:extLst>
                    <a:ext uri="{9D8B030D-6E8A-4147-A177-3AD203B41FA5}">
                      <a16:colId xmlns:a16="http://schemas.microsoft.com/office/drawing/2014/main" xmlns="" val="20005"/>
                    </a:ext>
                  </a:extLst>
                </a:gridCol>
                <a:gridCol w="354857">
                  <a:extLst>
                    <a:ext uri="{9D8B030D-6E8A-4147-A177-3AD203B41FA5}">
                      <a16:colId xmlns:a16="http://schemas.microsoft.com/office/drawing/2014/main" xmlns="" val="20006"/>
                    </a:ext>
                  </a:extLst>
                </a:gridCol>
              </a:tblGrid>
              <a:tr h="271102">
                <a:tc gridSpan="7">
                  <a:txBody>
                    <a:bodyPr/>
                    <a:lstStyle/>
                    <a:p>
                      <a:pPr algn="ctr"/>
                      <a:r>
                        <a:rPr kumimoji="1" lang="en-US" altLang="ja-JP" sz="1200" b="1" dirty="0">
                          <a:solidFill>
                            <a:schemeClr val="tx1"/>
                          </a:solidFill>
                          <a:latin typeface="メイリオ" panose="020B0604030504040204" pitchFamily="50" charset="-128"/>
                          <a:ea typeface="メイリオ" panose="020B0604030504040204" pitchFamily="50" charset="-128"/>
                        </a:rPr>
                        <a:t>10</a:t>
                      </a:r>
                      <a:r>
                        <a:rPr kumimoji="1" lang="ja-JP" altLang="en-US" sz="1200" b="1" dirty="0">
                          <a:solidFill>
                            <a:schemeClr val="tx1"/>
                          </a:solidFill>
                          <a:latin typeface="メイリオ" panose="020B0604030504040204" pitchFamily="50" charset="-128"/>
                          <a:ea typeface="メイリオ" panose="020B0604030504040204" pitchFamily="50" charset="-128"/>
                        </a:rPr>
                        <a:t>月</a:t>
                      </a: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accent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1102">
                <a:tc>
                  <a:txBody>
                    <a:bodyPr/>
                    <a:lstStyle/>
                    <a:p>
                      <a:pPr algn="ctr"/>
                      <a:r>
                        <a:rPr kumimoji="1" lang="ja-JP" altLang="en-US" sz="1200" b="1" dirty="0">
                          <a:solidFill>
                            <a:srgbClr val="FF0000"/>
                          </a:solidFill>
                          <a:latin typeface="メイリオ" panose="020B0604030504040204" pitchFamily="50" charset="-128"/>
                          <a:ea typeface="メイリオ" panose="020B0604030504040204" pitchFamily="50" charset="-128"/>
                        </a:rPr>
                        <a:t>日</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月</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火</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水</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木</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金</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rgbClr val="0070C0"/>
                          </a:solidFill>
                          <a:latin typeface="メイリオ" panose="020B0604030504040204" pitchFamily="50" charset="-128"/>
                          <a:ea typeface="メイリオ" panose="020B0604030504040204" pitchFamily="50" charset="-128"/>
                        </a:rPr>
                        <a:t>土</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40980">
                <a:tc>
                  <a:txBody>
                    <a:bodyPr/>
                    <a:lstStyle/>
                    <a:p>
                      <a:pPr algn="ctr"/>
                      <a:r>
                        <a:rPr kumimoji="1" lang="en-US" altLang="ja-JP" sz="1000" b="1" dirty="0">
                          <a:solidFill>
                            <a:srgbClr val="FF9999"/>
                          </a:solidFill>
                          <a:latin typeface="メイリオ" panose="020B0604030504040204" pitchFamily="50" charset="-128"/>
                          <a:ea typeface="メイリオ" panose="020B0604030504040204" pitchFamily="50" charset="-128"/>
                        </a:rPr>
                        <a:t>30</a:t>
                      </a:r>
                      <a:endParaRPr kumimoji="1" lang="ja-JP" altLang="en-US" sz="1000" b="1" dirty="0">
                        <a:solidFill>
                          <a:srgbClr val="FF9999"/>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3</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4</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5</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6</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2"/>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7</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8</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9</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10</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11</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12</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13</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3"/>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14</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15</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16</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17</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18</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0000"/>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19</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20</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4"/>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21</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22</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23</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24</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25</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26</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27</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xmlns="" val="10005"/>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28</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29</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30</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31</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6"/>
                  </a:ext>
                </a:extLst>
              </a:tr>
            </a:tbl>
          </a:graphicData>
        </a:graphic>
      </p:graphicFrame>
      <p:sp>
        <p:nvSpPr>
          <p:cNvPr id="39" name="テキスト ボックス 38"/>
          <p:cNvSpPr txBox="1"/>
          <p:nvPr/>
        </p:nvSpPr>
        <p:spPr>
          <a:xfrm>
            <a:off x="116633" y="1107371"/>
            <a:ext cx="6624736" cy="292388"/>
          </a:xfrm>
          <a:prstGeom prst="rect">
            <a:avLst/>
          </a:prstGeom>
          <a:noFill/>
        </p:spPr>
        <p:txBody>
          <a:bodyPr wrap="square" rtlCol="0">
            <a:spAutoFit/>
          </a:bodyPr>
          <a:lstStyle/>
          <a:p>
            <a:r>
              <a:rPr lang="ja-JP" altLang="en-US" sz="1300" b="1" dirty="0" smtClean="0">
                <a:latin typeface="メイリオ" panose="020B0604030504040204" pitchFamily="50" charset="-128"/>
                <a:ea typeface="メイリオ" panose="020B0604030504040204" pitchFamily="50" charset="-128"/>
              </a:rPr>
              <a:t>　例</a:t>
            </a:r>
            <a:r>
              <a:rPr lang="ja-JP" altLang="en-US" sz="1300" b="1" dirty="0">
                <a:latin typeface="メイリオ" panose="020B0604030504040204" pitchFamily="50" charset="-128"/>
                <a:ea typeface="メイリオ" panose="020B0604030504040204" pitchFamily="50" charset="-128"/>
              </a:rPr>
              <a:t>）</a:t>
            </a:r>
            <a:r>
              <a:rPr lang="en-US" altLang="ja-JP" sz="1300" b="1" dirty="0">
                <a:latin typeface="メイリオ" panose="020B0604030504040204" pitchFamily="50" charset="-128"/>
                <a:ea typeface="メイリオ" panose="020B0604030504040204" pitchFamily="50" charset="-128"/>
              </a:rPr>
              <a:t>10</a:t>
            </a:r>
            <a:r>
              <a:rPr lang="ja-JP" altLang="en-US" sz="1300" b="1" dirty="0">
                <a:latin typeface="メイリオ" panose="020B0604030504040204" pitchFamily="50" charset="-128"/>
                <a:ea typeface="メイリオ" panose="020B0604030504040204" pitchFamily="50" charset="-128"/>
              </a:rPr>
              <a:t>月</a:t>
            </a:r>
            <a:r>
              <a:rPr lang="en-US" altLang="ja-JP" sz="1300" b="1" dirty="0">
                <a:latin typeface="メイリオ" panose="020B0604030504040204" pitchFamily="50" charset="-128"/>
                <a:ea typeface="メイリオ" panose="020B0604030504040204" pitchFamily="50" charset="-128"/>
              </a:rPr>
              <a:t>18</a:t>
            </a:r>
            <a:r>
              <a:rPr lang="ja-JP" altLang="en-US" sz="1300" b="1" dirty="0">
                <a:latin typeface="メイリオ" panose="020B0604030504040204" pitchFamily="50" charset="-128"/>
                <a:ea typeface="メイリオ" panose="020B0604030504040204" pitchFamily="50" charset="-128"/>
              </a:rPr>
              <a:t>日（木）に体育館を利用したい場合</a:t>
            </a:r>
            <a:endParaRPr lang="en-US" altLang="ja-JP" sz="1300" b="1" dirty="0">
              <a:latin typeface="メイリオ" panose="020B0604030504040204" pitchFamily="50" charset="-128"/>
              <a:ea typeface="メイリオ" panose="020B0604030504040204" pitchFamily="50" charset="-128"/>
            </a:endParaRPr>
          </a:p>
        </p:txBody>
      </p:sp>
      <p:graphicFrame>
        <p:nvGraphicFramePr>
          <p:cNvPr id="40" name="表 39"/>
          <p:cNvGraphicFramePr>
            <a:graphicFrameLocks noGrp="1"/>
          </p:cNvGraphicFramePr>
          <p:nvPr>
            <p:extLst>
              <p:ext uri="{D42A27DB-BD31-4B8C-83A1-F6EECF244321}">
                <p14:modId xmlns:p14="http://schemas.microsoft.com/office/powerpoint/2010/main" val="3000421851"/>
              </p:ext>
            </p:extLst>
          </p:nvPr>
        </p:nvGraphicFramePr>
        <p:xfrm>
          <a:off x="454963" y="1812288"/>
          <a:ext cx="2483999" cy="2011680"/>
        </p:xfrm>
        <a:graphic>
          <a:graphicData uri="http://schemas.openxmlformats.org/drawingml/2006/table">
            <a:tbl>
              <a:tblPr firstRow="1" bandRow="1">
                <a:tableStyleId>{073A0DAA-6AF3-43AB-8588-CEC1D06C72B9}</a:tableStyleId>
              </a:tblPr>
              <a:tblGrid>
                <a:gridCol w="354857">
                  <a:extLst>
                    <a:ext uri="{9D8B030D-6E8A-4147-A177-3AD203B41FA5}">
                      <a16:colId xmlns:a16="http://schemas.microsoft.com/office/drawing/2014/main" xmlns="" val="20000"/>
                    </a:ext>
                  </a:extLst>
                </a:gridCol>
                <a:gridCol w="354857">
                  <a:extLst>
                    <a:ext uri="{9D8B030D-6E8A-4147-A177-3AD203B41FA5}">
                      <a16:colId xmlns:a16="http://schemas.microsoft.com/office/drawing/2014/main" xmlns="" val="20001"/>
                    </a:ext>
                  </a:extLst>
                </a:gridCol>
                <a:gridCol w="354857">
                  <a:extLst>
                    <a:ext uri="{9D8B030D-6E8A-4147-A177-3AD203B41FA5}">
                      <a16:colId xmlns:a16="http://schemas.microsoft.com/office/drawing/2014/main" xmlns="" val="20002"/>
                    </a:ext>
                  </a:extLst>
                </a:gridCol>
                <a:gridCol w="354857">
                  <a:extLst>
                    <a:ext uri="{9D8B030D-6E8A-4147-A177-3AD203B41FA5}">
                      <a16:colId xmlns:a16="http://schemas.microsoft.com/office/drawing/2014/main" xmlns="" val="20003"/>
                    </a:ext>
                  </a:extLst>
                </a:gridCol>
                <a:gridCol w="354857">
                  <a:extLst>
                    <a:ext uri="{9D8B030D-6E8A-4147-A177-3AD203B41FA5}">
                      <a16:colId xmlns:a16="http://schemas.microsoft.com/office/drawing/2014/main" xmlns="" val="20004"/>
                    </a:ext>
                  </a:extLst>
                </a:gridCol>
                <a:gridCol w="354857">
                  <a:extLst>
                    <a:ext uri="{9D8B030D-6E8A-4147-A177-3AD203B41FA5}">
                      <a16:colId xmlns:a16="http://schemas.microsoft.com/office/drawing/2014/main" xmlns="" val="20005"/>
                    </a:ext>
                  </a:extLst>
                </a:gridCol>
                <a:gridCol w="354857">
                  <a:extLst>
                    <a:ext uri="{9D8B030D-6E8A-4147-A177-3AD203B41FA5}">
                      <a16:colId xmlns:a16="http://schemas.microsoft.com/office/drawing/2014/main" xmlns="" val="20006"/>
                    </a:ext>
                  </a:extLst>
                </a:gridCol>
              </a:tblGrid>
              <a:tr h="271102">
                <a:tc gridSpan="7">
                  <a:txBody>
                    <a:bodyPr/>
                    <a:lstStyle/>
                    <a:p>
                      <a:pPr algn="ctr"/>
                      <a:r>
                        <a:rPr kumimoji="1" lang="en-US" altLang="ja-JP" sz="1200" dirty="0">
                          <a:solidFill>
                            <a:schemeClr val="tx1"/>
                          </a:solidFill>
                          <a:latin typeface="メイリオ" panose="020B0604030504040204" pitchFamily="50" charset="-128"/>
                          <a:ea typeface="メイリオ" panose="020B0604030504040204" pitchFamily="50" charset="-128"/>
                        </a:rPr>
                        <a:t>9</a:t>
                      </a:r>
                      <a:r>
                        <a:rPr kumimoji="1" lang="ja-JP" altLang="en-US" sz="1200" dirty="0">
                          <a:solidFill>
                            <a:schemeClr val="tx1"/>
                          </a:solidFill>
                          <a:latin typeface="メイリオ" panose="020B0604030504040204" pitchFamily="50" charset="-128"/>
                          <a:ea typeface="メイリオ" panose="020B0604030504040204" pitchFamily="50" charset="-128"/>
                        </a:rPr>
                        <a:t>月</a:t>
                      </a: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tx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tc hMerge="1">
                  <a:txBody>
                    <a:bodyPr/>
                    <a:lstStyle/>
                    <a:p>
                      <a:pPr algn="ctr"/>
                      <a:endParaRPr kumimoji="1" lang="ja-JP" altLang="en-US" sz="1200" dirty="0">
                        <a:solidFill>
                          <a:schemeClr val="accent1"/>
                        </a:solidFill>
                        <a:latin typeface="メイリオ" panose="020B0604030504040204" pitchFamily="50" charset="-128"/>
                        <a:ea typeface="メイリオ" panose="020B0604030504040204" pitchFamily="50" charset="-128"/>
                      </a:endParaRPr>
                    </a:p>
                  </a:txBody>
                  <a:tcPr anchor="ctr">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0"/>
                  </a:ext>
                </a:extLst>
              </a:tr>
              <a:tr h="271102">
                <a:tc>
                  <a:txBody>
                    <a:bodyPr/>
                    <a:lstStyle/>
                    <a:p>
                      <a:pPr algn="ctr"/>
                      <a:r>
                        <a:rPr kumimoji="1" lang="ja-JP" altLang="en-US" sz="1200" b="1" dirty="0">
                          <a:solidFill>
                            <a:srgbClr val="FF0000"/>
                          </a:solidFill>
                          <a:latin typeface="メイリオ" panose="020B0604030504040204" pitchFamily="50" charset="-128"/>
                          <a:ea typeface="メイリオ" panose="020B0604030504040204" pitchFamily="50" charset="-128"/>
                        </a:rPr>
                        <a:t>日</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月</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火</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水</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木</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chemeClr val="tx1"/>
                          </a:solidFill>
                          <a:latin typeface="メイリオ" panose="020B0604030504040204" pitchFamily="50" charset="-128"/>
                          <a:ea typeface="メイリオ" panose="020B0604030504040204" pitchFamily="50" charset="-128"/>
                        </a:rPr>
                        <a:t>金</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ja-JP" altLang="en-US" sz="1200" b="1" dirty="0">
                          <a:solidFill>
                            <a:srgbClr val="0070C0"/>
                          </a:solidFill>
                          <a:latin typeface="メイリオ" panose="020B0604030504040204" pitchFamily="50" charset="-128"/>
                          <a:ea typeface="メイリオ" panose="020B0604030504040204" pitchFamily="50" charset="-128"/>
                        </a:rPr>
                        <a:t>土</a:t>
                      </a:r>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40980">
                <a:tc>
                  <a:txBody>
                    <a:bodyPr/>
                    <a:lstStyle/>
                    <a:p>
                      <a:pPr algn="ctr"/>
                      <a:r>
                        <a:rPr kumimoji="1" lang="en-US" altLang="ja-JP" sz="1000" b="1" dirty="0">
                          <a:solidFill>
                            <a:srgbClr val="FF9999"/>
                          </a:solidFill>
                          <a:latin typeface="メイリオ" panose="020B0604030504040204" pitchFamily="50" charset="-128"/>
                          <a:ea typeface="メイリオ" panose="020B0604030504040204" pitchFamily="50" charset="-128"/>
                        </a:rPr>
                        <a:t>26</a:t>
                      </a:r>
                      <a:endParaRPr kumimoji="1" lang="ja-JP" altLang="en-US" sz="1000" b="1" dirty="0">
                        <a:solidFill>
                          <a:srgbClr val="FF9999"/>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FFCCCC"/>
                    </a:solidFill>
                  </a:tcPr>
                </a:tc>
                <a:tc>
                  <a:txBody>
                    <a:bodyPr/>
                    <a:lstStyle/>
                    <a:p>
                      <a:pPr algn="ctr"/>
                      <a:r>
                        <a:rPr kumimoji="1" lang="en-US" altLang="ja-JP" sz="1000" b="0" dirty="0">
                          <a:solidFill>
                            <a:schemeClr val="bg1">
                              <a:lumMod val="75000"/>
                            </a:schemeClr>
                          </a:solidFill>
                          <a:latin typeface="メイリオ" panose="020B0604030504040204" pitchFamily="50" charset="-128"/>
                          <a:ea typeface="メイリオ" panose="020B0604030504040204" pitchFamily="50" charset="-128"/>
                        </a:rPr>
                        <a:t>27</a:t>
                      </a:r>
                      <a:endParaRPr kumimoji="1" lang="ja-JP" altLang="en-US" sz="1000" b="0" dirty="0">
                        <a:solidFill>
                          <a:schemeClr val="bg1">
                            <a:lumMod val="75000"/>
                          </a:schemeClr>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schemeClr val="bg1">
                              <a:lumMod val="75000"/>
                            </a:schemeClr>
                          </a:solidFill>
                          <a:latin typeface="メイリオ" panose="020B0604030504040204" pitchFamily="50" charset="-128"/>
                          <a:ea typeface="メイリオ" panose="020B0604030504040204" pitchFamily="50" charset="-128"/>
                        </a:rPr>
                        <a:t>28</a:t>
                      </a:r>
                      <a:endParaRPr kumimoji="1" lang="ja-JP" altLang="en-US" sz="1000" b="0" dirty="0">
                        <a:solidFill>
                          <a:schemeClr val="bg1">
                            <a:lumMod val="75000"/>
                          </a:schemeClr>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schemeClr val="bg1">
                              <a:lumMod val="75000"/>
                            </a:schemeClr>
                          </a:solidFill>
                          <a:latin typeface="メイリオ" panose="020B0604030504040204" pitchFamily="50" charset="-128"/>
                          <a:ea typeface="メイリオ" panose="020B0604030504040204" pitchFamily="50" charset="-128"/>
                        </a:rPr>
                        <a:t>29</a:t>
                      </a:r>
                      <a:endParaRPr kumimoji="1" lang="ja-JP" altLang="en-US" sz="1000" b="0" dirty="0">
                        <a:solidFill>
                          <a:schemeClr val="bg1">
                            <a:lumMod val="75000"/>
                          </a:schemeClr>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schemeClr val="bg1">
                              <a:lumMod val="75000"/>
                            </a:schemeClr>
                          </a:solidFill>
                          <a:latin typeface="メイリオ" panose="020B0604030504040204" pitchFamily="50" charset="-128"/>
                          <a:ea typeface="メイリオ" panose="020B0604030504040204" pitchFamily="50" charset="-128"/>
                        </a:rPr>
                        <a:t>30</a:t>
                      </a:r>
                      <a:endParaRPr kumimoji="1" lang="ja-JP" altLang="en-US" sz="1000" b="0" dirty="0">
                        <a:solidFill>
                          <a:schemeClr val="bg1">
                            <a:lumMod val="75000"/>
                          </a:schemeClr>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schemeClr val="bg1">
                              <a:lumMod val="75000"/>
                            </a:schemeClr>
                          </a:solidFill>
                          <a:latin typeface="メイリオ" panose="020B0604030504040204" pitchFamily="50" charset="-128"/>
                          <a:ea typeface="メイリオ" panose="020B0604030504040204" pitchFamily="50" charset="-128"/>
                        </a:rPr>
                        <a:t>31</a:t>
                      </a:r>
                      <a:endParaRPr kumimoji="1" lang="ja-JP" altLang="en-US" sz="1000" b="0" dirty="0">
                        <a:solidFill>
                          <a:schemeClr val="bg1">
                            <a:lumMod val="75000"/>
                          </a:schemeClr>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r>
                        <a:rPr kumimoji="1" lang="en-US" altLang="ja-JP" sz="1000" b="0" dirty="0">
                          <a:solidFill>
                            <a:srgbClr val="0070C0"/>
                          </a:solidFill>
                          <a:latin typeface="メイリオ" panose="020B0604030504040204" pitchFamily="50" charset="-128"/>
                          <a:ea typeface="メイリオ" panose="020B0604030504040204" pitchFamily="50" charset="-128"/>
                        </a:rPr>
                        <a:t>1</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2"/>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2</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3</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4</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5</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6</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7</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8</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xmlns="" val="10003"/>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9</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10</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6"/>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11</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12</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13</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14</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15</a:t>
                      </a:r>
                      <a:endParaRPr kumimoji="1" lang="ja-JP" altLang="en-US"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xmlns="" val="10004"/>
                  </a:ext>
                </a:extLst>
              </a:tr>
              <a:tr h="240980">
                <a:tc>
                  <a:txBody>
                    <a:bodyPr/>
                    <a:lstStyle/>
                    <a:p>
                      <a:pPr algn="ctr"/>
                      <a:r>
                        <a:rPr kumimoji="1" lang="en-US" altLang="ja-JP" sz="1000" b="1" dirty="0">
                          <a:solidFill>
                            <a:srgbClr val="FF0000"/>
                          </a:solidFill>
                          <a:latin typeface="メイリオ" panose="020B0604030504040204" pitchFamily="50" charset="-128"/>
                          <a:ea typeface="メイリオ" panose="020B0604030504040204" pitchFamily="50" charset="-128"/>
                        </a:rPr>
                        <a:t>16</a:t>
                      </a:r>
                      <a:endParaRPr kumimoji="1" lang="ja-JP" altLang="en-US" sz="1000" b="1"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17</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18</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19</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20</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0" dirty="0">
                          <a:solidFill>
                            <a:schemeClr val="tx1"/>
                          </a:solidFill>
                          <a:latin typeface="メイリオ" panose="020B0604030504040204" pitchFamily="50" charset="-128"/>
                          <a:ea typeface="メイリオ" panose="020B0604030504040204" pitchFamily="50" charset="-128"/>
                        </a:rPr>
                        <a:t>21</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0" dirty="0">
                          <a:solidFill>
                            <a:srgbClr val="0070C0"/>
                          </a:solidFill>
                          <a:latin typeface="メイリオ" panose="020B0604030504040204" pitchFamily="50" charset="-128"/>
                          <a:ea typeface="メイリオ" panose="020B0604030504040204" pitchFamily="50" charset="-128"/>
                        </a:rPr>
                        <a:t>22</a:t>
                      </a:r>
                      <a:endParaRPr kumimoji="1" lang="ja-JP" altLang="en-US" sz="1000" b="0"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5"/>
                  </a:ext>
                </a:extLst>
              </a:tr>
              <a:tr h="240980">
                <a:tc>
                  <a:txBody>
                    <a:bodyPr/>
                    <a:lstStyle/>
                    <a:p>
                      <a:pPr algn="ctr"/>
                      <a:r>
                        <a:rPr kumimoji="1" lang="en-US" altLang="ja-JP" sz="1000" b="0" dirty="0">
                          <a:solidFill>
                            <a:srgbClr val="FF0000"/>
                          </a:solidFill>
                          <a:latin typeface="メイリオ" panose="020B0604030504040204" pitchFamily="50" charset="-128"/>
                          <a:ea typeface="メイリオ" panose="020B0604030504040204" pitchFamily="50" charset="-128"/>
                        </a:rPr>
                        <a:t>23</a:t>
                      </a:r>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0" dirty="0">
                          <a:solidFill>
                            <a:schemeClr val="tx1"/>
                          </a:solidFill>
                          <a:latin typeface="メイリオ" panose="020B0604030504040204" pitchFamily="50" charset="-128"/>
                          <a:ea typeface="メイリオ" panose="020B0604030504040204" pitchFamily="50" charset="-128"/>
                        </a:rPr>
                        <a:t>24</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25</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26</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27</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chemeClr val="tx1"/>
                          </a:solidFill>
                          <a:latin typeface="メイリオ" panose="020B0604030504040204" pitchFamily="50" charset="-128"/>
                          <a:ea typeface="メイリオ" panose="020B0604030504040204" pitchFamily="50" charset="-128"/>
                        </a:rPr>
                        <a:t>28</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r>
                        <a:rPr kumimoji="1" lang="en-US" altLang="ja-JP" sz="1000" b="1" dirty="0">
                          <a:solidFill>
                            <a:srgbClr val="0070C0"/>
                          </a:solidFill>
                          <a:latin typeface="メイリオ" panose="020B0604030504040204" pitchFamily="50" charset="-128"/>
                          <a:ea typeface="メイリオ" panose="020B0604030504040204" pitchFamily="50" charset="-128"/>
                        </a:rPr>
                        <a:t>29</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xmlns="" val="10006"/>
                  </a:ext>
                </a:extLst>
              </a:tr>
              <a:tr h="240980">
                <a:tc>
                  <a:txBody>
                    <a:bodyPr/>
                    <a:lstStyle/>
                    <a:p>
                      <a:pPr algn="ctr"/>
                      <a:r>
                        <a:rPr kumimoji="1" lang="en-US" altLang="ja-JP" sz="1000" b="0" dirty="0">
                          <a:solidFill>
                            <a:srgbClr val="FF0000"/>
                          </a:solidFill>
                          <a:latin typeface="メイリオ" panose="020B0604030504040204" pitchFamily="50" charset="-128"/>
                          <a:ea typeface="メイリオ" panose="020B0604030504040204" pitchFamily="50" charset="-128"/>
                        </a:rPr>
                        <a:t>30</a:t>
                      </a:r>
                      <a:endParaRPr kumimoji="1" lang="ja-JP" altLang="en-US" sz="1000" b="0" dirty="0">
                        <a:solidFill>
                          <a:srgbClr val="FF000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accent4"/>
                    </a:solid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endParaRPr kumimoji="1" lang="en-US" altLang="ja-JP" sz="1000" b="1" dirty="0">
                        <a:solidFill>
                          <a:srgbClr val="0070C0"/>
                        </a:solidFill>
                        <a:latin typeface="メイリオ" panose="020B0604030504040204" pitchFamily="50" charset="-128"/>
                        <a:ea typeface="メイリオ" panose="020B0604030504040204" pitchFamily="50" charset="-128"/>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7"/>
                  </a:ext>
                </a:extLst>
              </a:tr>
            </a:tbl>
          </a:graphicData>
        </a:graphic>
      </p:graphicFrame>
      <p:grpSp>
        <p:nvGrpSpPr>
          <p:cNvPr id="50" name="グループ化 49"/>
          <p:cNvGrpSpPr/>
          <p:nvPr/>
        </p:nvGrpSpPr>
        <p:grpSpPr>
          <a:xfrm>
            <a:off x="0" y="8676456"/>
            <a:ext cx="6858000" cy="467544"/>
            <a:chOff x="0" y="8676456"/>
            <a:chExt cx="6858000" cy="467544"/>
          </a:xfrm>
        </p:grpSpPr>
        <p:sp>
          <p:nvSpPr>
            <p:cNvPr id="51" name="フローチャート: 処理 50"/>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grpSp>
        <p:nvGrpSpPr>
          <p:cNvPr id="46" name="グループ化 45"/>
          <p:cNvGrpSpPr/>
          <p:nvPr/>
        </p:nvGrpSpPr>
        <p:grpSpPr>
          <a:xfrm>
            <a:off x="224644" y="4276737"/>
            <a:ext cx="6516724" cy="792088"/>
            <a:chOff x="461601" y="5508104"/>
            <a:chExt cx="6408712" cy="576064"/>
          </a:xfrm>
        </p:grpSpPr>
        <p:sp>
          <p:nvSpPr>
            <p:cNvPr id="53" name="ホームベース 52"/>
            <p:cNvSpPr/>
            <p:nvPr/>
          </p:nvSpPr>
          <p:spPr>
            <a:xfrm>
              <a:off x="5214129" y="5508104"/>
              <a:ext cx="1656184" cy="576000"/>
            </a:xfrm>
            <a:prstGeom prst="homePlate">
              <a:avLst/>
            </a:prstGeom>
            <a:solidFill>
              <a:srgbClr val="FF0000"/>
            </a:solidFill>
            <a:ln>
              <a:solidFill>
                <a:srgbClr val="FF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メイリオ" panose="020B0604030504040204" pitchFamily="50" charset="-128"/>
                  <a:ea typeface="メイリオ" panose="020B0604030504040204" pitchFamily="50" charset="-128"/>
                </a:rPr>
                <a:t>       利用日</a:t>
              </a:r>
              <a:endParaRPr lang="en-US" altLang="ja-JP" sz="1600" b="1" dirty="0">
                <a:solidFill>
                  <a:schemeClr val="bg1"/>
                </a:solidFill>
                <a:latin typeface="メイリオ" panose="020B0604030504040204" pitchFamily="50" charset="-128"/>
                <a:ea typeface="メイリオ" panose="020B0604030504040204" pitchFamily="50" charset="-128"/>
              </a:endParaRPr>
            </a:p>
            <a:p>
              <a:r>
                <a:rPr lang="en-US" altLang="ja-JP" sz="1600" b="1" dirty="0">
                  <a:solidFill>
                    <a:schemeClr val="bg1"/>
                  </a:solidFill>
                  <a:latin typeface="メイリオ" panose="020B0604030504040204" pitchFamily="50" charset="-128"/>
                  <a:ea typeface="メイリオ" panose="020B0604030504040204" pitchFamily="50" charset="-128"/>
                </a:rPr>
                <a:t>        10/18</a:t>
              </a:r>
              <a:endParaRPr kumimoji="1" lang="en-US" altLang="ja-JP" sz="1600" b="1" dirty="0">
                <a:solidFill>
                  <a:schemeClr val="bg1"/>
                </a:solidFill>
                <a:latin typeface="メイリオ" panose="020B0604030504040204" pitchFamily="50" charset="-128"/>
                <a:ea typeface="メイリオ" panose="020B0604030504040204" pitchFamily="50" charset="-128"/>
              </a:endParaRPr>
            </a:p>
          </p:txBody>
        </p:sp>
        <p:sp>
          <p:nvSpPr>
            <p:cNvPr id="49" name="ホームベース 48"/>
            <p:cNvSpPr/>
            <p:nvPr/>
          </p:nvSpPr>
          <p:spPr>
            <a:xfrm>
              <a:off x="3453195" y="5508168"/>
              <a:ext cx="2264990" cy="576000"/>
            </a:xfrm>
            <a:prstGeom prst="homePlate">
              <a:avLst/>
            </a:prstGeom>
            <a:solidFill>
              <a:schemeClr val="accent4"/>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メイリオ" panose="020B0604030504040204" pitchFamily="50" charset="-128"/>
                  <a:ea typeface="メイリオ" panose="020B0604030504040204" pitchFamily="50" charset="-128"/>
                </a:rPr>
                <a:t>      </a:t>
              </a:r>
              <a:r>
                <a:rPr lang="ja-JP" altLang="en-US" sz="1400" b="1" dirty="0">
                  <a:solidFill>
                    <a:schemeClr val="bg1"/>
                  </a:solidFill>
                  <a:latin typeface="メイリオ" panose="020B0604030504040204" pitchFamily="50" charset="-128"/>
                  <a:ea typeface="メイリオ" panose="020B0604030504040204" pitchFamily="50" charset="-128"/>
                </a:rPr>
                <a:t>空き</a:t>
              </a:r>
              <a:r>
                <a:rPr kumimoji="1" lang="ja-JP" altLang="en-US" sz="1400" b="1" dirty="0">
                  <a:solidFill>
                    <a:schemeClr val="bg1"/>
                  </a:solidFill>
                  <a:latin typeface="メイリオ" panose="020B0604030504040204" pitchFamily="50" charset="-128"/>
                  <a:ea typeface="メイリオ" panose="020B0604030504040204" pitchFamily="50" charset="-128"/>
                </a:rPr>
                <a:t>予約申込期間</a:t>
              </a:r>
              <a:endParaRPr kumimoji="1" lang="en-US" altLang="ja-JP" sz="1400" b="1" dirty="0">
                <a:solidFill>
                  <a:schemeClr val="bg1"/>
                </a:solidFill>
                <a:latin typeface="メイリオ" panose="020B0604030504040204" pitchFamily="50" charset="-128"/>
                <a:ea typeface="メイリオ" panose="020B0604030504040204" pitchFamily="50" charset="-128"/>
              </a:endParaRPr>
            </a:p>
            <a:p>
              <a:r>
                <a:rPr kumimoji="1" lang="en-US" altLang="ja-JP" sz="1400" b="1" dirty="0">
                  <a:solidFill>
                    <a:schemeClr val="bg1"/>
                  </a:solidFill>
                  <a:latin typeface="メイリオ" panose="020B0604030504040204" pitchFamily="50" charset="-128"/>
                  <a:ea typeface="メイリオ" panose="020B0604030504040204" pitchFamily="50" charset="-128"/>
                </a:rPr>
                <a:t>      </a:t>
              </a:r>
              <a:r>
                <a:rPr kumimoji="1" lang="ja-JP" altLang="en-US" sz="1400" b="1" dirty="0">
                  <a:solidFill>
                    <a:schemeClr val="bg1"/>
                  </a:solidFill>
                  <a:latin typeface="メイリオ" panose="020B0604030504040204" pitchFamily="50" charset="-128"/>
                  <a:ea typeface="メイリオ" panose="020B0604030504040204" pitchFamily="50" charset="-128"/>
                </a:rPr>
                <a:t>　</a:t>
              </a:r>
              <a:r>
                <a:rPr kumimoji="1" lang="en-US" altLang="ja-JP" sz="1400" b="1" dirty="0" smtClean="0">
                  <a:solidFill>
                    <a:schemeClr val="bg1"/>
                  </a:solidFill>
                  <a:latin typeface="メイリオ" panose="020B0604030504040204" pitchFamily="50" charset="-128"/>
                  <a:ea typeface="メイリオ" panose="020B0604030504040204" pitchFamily="50" charset="-128"/>
                </a:rPr>
                <a:t>9/16</a:t>
              </a:r>
              <a:r>
                <a:rPr kumimoji="1" lang="ja-JP" altLang="en-US" sz="1400" b="1" dirty="0">
                  <a:solidFill>
                    <a:schemeClr val="bg1"/>
                  </a:solidFill>
                  <a:latin typeface="メイリオ" panose="020B0604030504040204" pitchFamily="50" charset="-128"/>
                  <a:ea typeface="メイリオ" panose="020B0604030504040204" pitchFamily="50" charset="-128"/>
                </a:rPr>
                <a:t>～</a:t>
              </a:r>
              <a:r>
                <a:rPr kumimoji="1" lang="en-US" altLang="ja-JP" sz="1400" b="1" dirty="0" smtClean="0">
                  <a:solidFill>
                    <a:schemeClr val="bg1"/>
                  </a:solidFill>
                  <a:latin typeface="メイリオ" panose="020B0604030504040204" pitchFamily="50" charset="-128"/>
                  <a:ea typeface="メイリオ" panose="020B0604030504040204" pitchFamily="50" charset="-128"/>
                </a:rPr>
                <a:t>1</a:t>
              </a:r>
              <a:r>
                <a:rPr lang="en-US" altLang="ja-JP" sz="1400" b="1" dirty="0" smtClean="0">
                  <a:solidFill>
                    <a:schemeClr val="bg1"/>
                  </a:solidFill>
                  <a:latin typeface="メイリオ" panose="020B0604030504040204" pitchFamily="50" charset="-128"/>
                  <a:ea typeface="メイリオ" panose="020B0604030504040204" pitchFamily="50" charset="-128"/>
                </a:rPr>
                <a:t>0</a:t>
              </a:r>
              <a:r>
                <a:rPr kumimoji="1" lang="en-US" altLang="ja-JP" sz="1400" b="1" dirty="0" smtClean="0">
                  <a:solidFill>
                    <a:schemeClr val="bg1"/>
                  </a:solidFill>
                  <a:latin typeface="メイリオ" panose="020B0604030504040204" pitchFamily="50" charset="-128"/>
                  <a:ea typeface="メイリオ" panose="020B0604030504040204" pitchFamily="50" charset="-128"/>
                </a:rPr>
                <a:t>/17</a:t>
              </a:r>
              <a:endParaRPr kumimoji="1" lang="ja-JP" altLang="en-US" sz="1400" b="1" dirty="0">
                <a:solidFill>
                  <a:schemeClr val="bg1"/>
                </a:solidFill>
                <a:latin typeface="メイリオ" panose="020B0604030504040204" pitchFamily="50" charset="-128"/>
                <a:ea typeface="メイリオ" panose="020B0604030504040204" pitchFamily="50" charset="-128"/>
              </a:endParaRPr>
            </a:p>
          </p:txBody>
        </p:sp>
        <p:sp>
          <p:nvSpPr>
            <p:cNvPr id="48" name="ホームベース 47"/>
            <p:cNvSpPr/>
            <p:nvPr/>
          </p:nvSpPr>
          <p:spPr>
            <a:xfrm>
              <a:off x="1772816" y="5508168"/>
              <a:ext cx="2106651" cy="576000"/>
            </a:xfrm>
            <a:prstGeom prst="homePlate">
              <a:avLst/>
            </a:prstGeom>
            <a:solidFill>
              <a:schemeClr val="accent5"/>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メイリオ" panose="020B0604030504040204" pitchFamily="50" charset="-128"/>
                  <a:ea typeface="メイリオ" panose="020B0604030504040204" pitchFamily="50" charset="-128"/>
                </a:rPr>
                <a:t>      抽選結果発表</a:t>
              </a:r>
              <a:endParaRPr lang="en-US" altLang="ja-JP" sz="1600" b="1" dirty="0">
                <a:solidFill>
                  <a:schemeClr val="bg1"/>
                </a:solidFill>
                <a:latin typeface="メイリオ" panose="020B0604030504040204" pitchFamily="50" charset="-128"/>
                <a:ea typeface="メイリオ" panose="020B0604030504040204" pitchFamily="50" charset="-128"/>
              </a:endParaRPr>
            </a:p>
            <a:p>
              <a:r>
                <a:rPr lang="en-US" altLang="ja-JP" sz="1600" b="1" dirty="0">
                  <a:solidFill>
                    <a:schemeClr val="bg1"/>
                  </a:solidFill>
                  <a:latin typeface="メイリオ" panose="020B0604030504040204" pitchFamily="50" charset="-128"/>
                  <a:ea typeface="メイリオ" panose="020B0604030504040204" pitchFamily="50" charset="-128"/>
                </a:rPr>
                <a:t>          </a:t>
              </a:r>
              <a:r>
                <a:rPr lang="en-US" altLang="ja-JP" sz="1600" b="1" dirty="0" smtClean="0">
                  <a:solidFill>
                    <a:schemeClr val="bg1"/>
                  </a:solidFill>
                  <a:latin typeface="メイリオ" panose="020B0604030504040204" pitchFamily="50" charset="-128"/>
                  <a:ea typeface="メイリオ" panose="020B0604030504040204" pitchFamily="50" charset="-128"/>
                </a:rPr>
                <a:t>9/15</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44" name="ホームベース 43"/>
            <p:cNvSpPr/>
            <p:nvPr/>
          </p:nvSpPr>
          <p:spPr>
            <a:xfrm>
              <a:off x="461601" y="5508168"/>
              <a:ext cx="1743263" cy="576000"/>
            </a:xfrm>
            <a:prstGeom prst="homePlate">
              <a:avLst/>
            </a:prstGeom>
            <a:solidFill>
              <a:schemeClr val="accent6"/>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b="1" dirty="0">
                  <a:solidFill>
                    <a:schemeClr val="bg1"/>
                  </a:solidFill>
                  <a:latin typeface="メイリオ" panose="020B0604030504040204" pitchFamily="50" charset="-128"/>
                  <a:ea typeface="メイリオ" panose="020B0604030504040204" pitchFamily="50" charset="-128"/>
                </a:rPr>
                <a:t> 抽選申込期間</a:t>
              </a:r>
              <a:endParaRPr lang="en-US" altLang="ja-JP" sz="1600" b="1" dirty="0">
                <a:solidFill>
                  <a:schemeClr val="bg1"/>
                </a:solidFill>
                <a:latin typeface="メイリオ" panose="020B0604030504040204" pitchFamily="50" charset="-128"/>
                <a:ea typeface="メイリオ" panose="020B0604030504040204" pitchFamily="50" charset="-128"/>
              </a:endParaRPr>
            </a:p>
            <a:p>
              <a:r>
                <a:rPr lang="ja-JP" altLang="en-US" sz="1600" b="1" dirty="0">
                  <a:solidFill>
                    <a:schemeClr val="bg1"/>
                  </a:solidFill>
                  <a:latin typeface="メイリオ" panose="020B0604030504040204" pitchFamily="50" charset="-128"/>
                  <a:ea typeface="メイリオ" panose="020B0604030504040204" pitchFamily="50" charset="-128"/>
                </a:rPr>
                <a:t> </a:t>
              </a:r>
              <a:r>
                <a:rPr lang="en-US" altLang="ja-JP" sz="1600" b="1" dirty="0">
                  <a:solidFill>
                    <a:schemeClr val="bg1"/>
                  </a:solidFill>
                  <a:latin typeface="メイリオ" panose="020B0604030504040204" pitchFamily="50" charset="-128"/>
                  <a:ea typeface="メイリオ" panose="020B0604030504040204" pitchFamily="50" charset="-128"/>
                </a:rPr>
                <a:t>9/1</a:t>
              </a:r>
              <a:r>
                <a:rPr lang="ja-JP" altLang="en-US" sz="1600" b="1" dirty="0">
                  <a:solidFill>
                    <a:schemeClr val="bg1"/>
                  </a:solidFill>
                  <a:latin typeface="メイリオ" panose="020B0604030504040204" pitchFamily="50" charset="-128"/>
                  <a:ea typeface="メイリオ" panose="020B0604030504040204" pitchFamily="50" charset="-128"/>
                </a:rPr>
                <a:t>～</a:t>
              </a:r>
              <a:r>
                <a:rPr lang="en-US" altLang="ja-JP" sz="1600" b="1" dirty="0" smtClean="0">
                  <a:solidFill>
                    <a:schemeClr val="bg1"/>
                  </a:solidFill>
                  <a:latin typeface="メイリオ" panose="020B0604030504040204" pitchFamily="50" charset="-128"/>
                  <a:ea typeface="メイリオ" panose="020B0604030504040204" pitchFamily="50" charset="-128"/>
                </a:rPr>
                <a:t>9/10</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grpSp>
      <p:sp>
        <p:nvSpPr>
          <p:cNvPr id="41" name="テキスト ボックス 40"/>
          <p:cNvSpPr txBox="1"/>
          <p:nvPr/>
        </p:nvSpPr>
        <p:spPr>
          <a:xfrm>
            <a:off x="3138455" y="8676456"/>
            <a:ext cx="504056" cy="392415"/>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7</a:t>
            </a:r>
          </a:p>
        </p:txBody>
      </p:sp>
      <p:sp>
        <p:nvSpPr>
          <p:cNvPr id="42" name="テキスト ボックス 41"/>
          <p:cNvSpPr txBox="1"/>
          <p:nvPr/>
        </p:nvSpPr>
        <p:spPr>
          <a:xfrm>
            <a:off x="116632" y="6647118"/>
            <a:ext cx="6624736" cy="392415"/>
          </a:xfrm>
          <a:prstGeom prst="rect">
            <a:avLst/>
          </a:prstGeom>
          <a:noFill/>
        </p:spPr>
        <p:txBody>
          <a:bodyPr wrap="square" rtlCol="0">
            <a:spAutoFit/>
          </a:bodyPr>
          <a:lstStyle/>
          <a:p>
            <a:pPr>
              <a:lnSpc>
                <a:spcPct val="150000"/>
              </a:lnSpc>
            </a:pPr>
            <a:r>
              <a:rPr lang="ja-JP" altLang="en-US" sz="1300" dirty="0" smtClean="0">
                <a:latin typeface="メイリオ" panose="020B0604030504040204" pitchFamily="50" charset="-128"/>
                <a:ea typeface="メイリオ" panose="020B0604030504040204" pitchFamily="50" charset="-128"/>
              </a:rPr>
              <a:t>　　利用日前日までに</a:t>
            </a:r>
            <a:r>
              <a:rPr lang="ja-JP" altLang="en-US" sz="1300" dirty="0">
                <a:latin typeface="メイリオ" panose="020B0604030504040204" pitchFamily="50" charset="-128"/>
                <a:ea typeface="メイリオ" panose="020B0604030504040204" pitchFamily="50" charset="-128"/>
              </a:rPr>
              <a:t>システム上で手続きを行ってください</a:t>
            </a:r>
            <a:r>
              <a:rPr lang="ja-JP" altLang="en-US" sz="1300" dirty="0" smtClean="0">
                <a:latin typeface="メイリオ" panose="020B0604030504040204" pitchFamily="50" charset="-128"/>
                <a:ea typeface="メイリオ" panose="020B0604030504040204" pitchFamily="50" charset="-128"/>
              </a:rPr>
              <a:t>。　　</a:t>
            </a:r>
            <a:endParaRPr lang="en-US" altLang="ja-JP" sz="13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542905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ローチャート: 処理 8"/>
          <p:cNvSpPr/>
          <p:nvPr/>
        </p:nvSpPr>
        <p:spPr>
          <a:xfrm>
            <a:off x="0" y="0"/>
            <a:ext cx="6858000" cy="1043608"/>
          </a:xfrm>
          <a:prstGeom prst="flowChartProcess">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2">
                    <a:lumMod val="20000"/>
                    <a:lumOff val="80000"/>
                  </a:schemeClr>
                </a:solidFill>
                <a:latin typeface="メイリオ" panose="020B0604030504040204" pitchFamily="50" charset="-128"/>
                <a:ea typeface="メイリオ" panose="020B0604030504040204" pitchFamily="50" charset="-128"/>
              </a:rPr>
              <a:t>　</a:t>
            </a:r>
            <a:endParaRPr lang="en-US" altLang="ja-JP" sz="3200" b="1" dirty="0">
              <a:solidFill>
                <a:schemeClr val="tx2">
                  <a:lumMod val="20000"/>
                  <a:lumOff val="80000"/>
                </a:schemeClr>
              </a:solidFill>
              <a:latin typeface="メイリオ" panose="020B0604030504040204" pitchFamily="50" charset="-128"/>
              <a:ea typeface="メイリオ" panose="020B0604030504040204" pitchFamily="50" charset="-128"/>
            </a:endParaRPr>
          </a:p>
          <a:p>
            <a:pPr>
              <a:lnSpc>
                <a:spcPct val="150000"/>
              </a:lnSpc>
            </a:pPr>
            <a:r>
              <a:rPr lang="ja-JP" altLang="en-US" sz="3200" b="1" dirty="0">
                <a:solidFill>
                  <a:schemeClr val="tx2">
                    <a:lumMod val="20000"/>
                    <a:lumOff val="80000"/>
                  </a:schemeClr>
                </a:solidFill>
                <a:latin typeface="メイリオ" panose="020B0604030504040204" pitchFamily="50" charset="-128"/>
                <a:ea typeface="メイリオ" panose="020B0604030504040204" pitchFamily="50" charset="-128"/>
              </a:rPr>
              <a:t> </a:t>
            </a:r>
            <a:r>
              <a:rPr lang="en-US" altLang="ja-JP" sz="3200" b="1" dirty="0">
                <a:solidFill>
                  <a:schemeClr val="bg1"/>
                </a:solidFill>
                <a:latin typeface="メイリオ" panose="020B0604030504040204" pitchFamily="50" charset="-128"/>
                <a:ea typeface="メイリオ" panose="020B0604030504040204" pitchFamily="50" charset="-128"/>
              </a:rPr>
              <a:t>4.</a:t>
            </a:r>
            <a:r>
              <a:rPr lang="ja-JP" altLang="en-US" sz="3200" b="1" dirty="0">
                <a:solidFill>
                  <a:schemeClr val="bg1"/>
                </a:solidFill>
                <a:latin typeface="メイリオ" panose="020B0604030504040204" pitchFamily="50" charset="-128"/>
                <a:ea typeface="メイリオ" panose="020B0604030504040204" pitchFamily="50" charset="-128"/>
              </a:rPr>
              <a:t>支払い方法について</a:t>
            </a:r>
            <a:endParaRPr kumimoji="1" lang="ja-JP" altLang="en-US" sz="3200" b="1" dirty="0">
              <a:solidFill>
                <a:schemeClr val="bg1"/>
              </a:solidFill>
              <a:latin typeface="メイリオ" panose="020B0604030504040204" pitchFamily="50" charset="-128"/>
              <a:ea typeface="メイリオ" panose="020B0604030504040204" pitchFamily="50" charset="-128"/>
            </a:endParaRPr>
          </a:p>
        </p:txBody>
      </p:sp>
      <p:sp>
        <p:nvSpPr>
          <p:cNvPr id="3" name="テキスト ボックス 2"/>
          <p:cNvSpPr txBox="1"/>
          <p:nvPr/>
        </p:nvSpPr>
        <p:spPr>
          <a:xfrm>
            <a:off x="148089" y="1120554"/>
            <a:ext cx="6552728" cy="523220"/>
          </a:xfrm>
          <a:prstGeom prst="rect">
            <a:avLst/>
          </a:prstGeom>
          <a:noFill/>
        </p:spPr>
        <p:txBody>
          <a:bodyPr wrap="square" rtlCol="0">
            <a:spAutoFit/>
          </a:bodyPr>
          <a:lstStyle/>
          <a:p>
            <a:r>
              <a:rPr lang="ja-JP" altLang="en-US" sz="1400" b="1" dirty="0" smtClean="0">
                <a:solidFill>
                  <a:srgbClr val="FF0000"/>
                </a:solidFill>
                <a:latin typeface="メイリオ" panose="020B0604030504040204" pitchFamily="50" charset="-128"/>
                <a:ea typeface="メイリオ" panose="020B0604030504040204" pitchFamily="50" charset="-128"/>
              </a:rPr>
              <a:t>　　利用料</a:t>
            </a:r>
            <a:r>
              <a:rPr lang="ja-JP" altLang="en-US" sz="1400" b="1" dirty="0">
                <a:solidFill>
                  <a:srgbClr val="FF0000"/>
                </a:solidFill>
                <a:latin typeface="メイリオ" panose="020B0604030504040204" pitchFamily="50" charset="-128"/>
                <a:ea typeface="メイリオ" panose="020B0604030504040204" pitchFamily="50" charset="-128"/>
              </a:rPr>
              <a:t>のお支払い</a:t>
            </a:r>
            <a:r>
              <a:rPr lang="ja-JP" altLang="en-US" sz="1400" b="1" dirty="0" smtClean="0">
                <a:solidFill>
                  <a:srgbClr val="FF0000"/>
                </a:solidFill>
                <a:latin typeface="メイリオ" panose="020B0604030504040204" pitchFamily="50" charset="-128"/>
                <a:ea typeface="メイリオ" panose="020B0604030504040204" pitchFamily="50" charset="-128"/>
              </a:rPr>
              <a:t>は前納</a:t>
            </a:r>
            <a:r>
              <a:rPr lang="ja-JP" altLang="en-US" sz="1400" b="1" dirty="0">
                <a:solidFill>
                  <a:srgbClr val="FF0000"/>
                </a:solidFill>
                <a:latin typeface="メイリオ" panose="020B0604030504040204" pitchFamily="50" charset="-128"/>
                <a:ea typeface="メイリオ" panose="020B0604030504040204" pitchFamily="50" charset="-128"/>
              </a:rPr>
              <a:t>となります</a:t>
            </a:r>
            <a:r>
              <a:rPr lang="ja-JP" altLang="ja-JP" sz="1400" b="1" dirty="0">
                <a:solidFill>
                  <a:srgbClr val="FF0000"/>
                </a:solidFill>
                <a:latin typeface="メイリオ" panose="020B0604030504040204" pitchFamily="50" charset="-128"/>
                <a:ea typeface="メイリオ" panose="020B0604030504040204" pitchFamily="50" charset="-128"/>
              </a:rPr>
              <a:t>。</a:t>
            </a:r>
            <a:endParaRPr lang="en-US" altLang="ja-JP" sz="1400" b="1" dirty="0">
              <a:solidFill>
                <a:srgbClr val="FF0000"/>
              </a:solidFill>
              <a:latin typeface="メイリオ" panose="020B0604030504040204" pitchFamily="50" charset="-128"/>
              <a:ea typeface="メイリオ" panose="020B0604030504040204" pitchFamily="50" charset="-128"/>
            </a:endParaRPr>
          </a:p>
          <a:p>
            <a:r>
              <a:rPr lang="ja-JP" altLang="en-US" sz="1400" b="1" dirty="0" smtClean="0">
                <a:solidFill>
                  <a:srgbClr val="FF0000"/>
                </a:solidFill>
                <a:latin typeface="メイリオ" panose="020B0604030504040204" pitchFamily="50" charset="-128"/>
                <a:ea typeface="メイリオ" panose="020B0604030504040204" pitchFamily="50" charset="-128"/>
              </a:rPr>
              <a:t>　　但し</a:t>
            </a:r>
            <a:r>
              <a:rPr lang="ja-JP" altLang="en-US" sz="1400" b="1" dirty="0">
                <a:solidFill>
                  <a:srgbClr val="FF0000"/>
                </a:solidFill>
                <a:latin typeface="メイリオ" panose="020B0604030504040204" pitchFamily="50" charset="-128"/>
                <a:ea typeface="メイリオ" panose="020B0604030504040204" pitchFamily="50" charset="-128"/>
              </a:rPr>
              <a:t>、支払い方法については施設によって異なります。</a:t>
            </a:r>
            <a:endParaRPr lang="ja-JP" altLang="ja-JP" sz="1400" b="1" dirty="0">
              <a:solidFill>
                <a:srgbClr val="FF0000"/>
              </a:solidFill>
              <a:latin typeface="メイリオ" panose="020B0604030504040204" pitchFamily="50" charset="-128"/>
              <a:ea typeface="メイリオ" panose="020B0604030504040204" pitchFamily="50" charset="-128"/>
            </a:endParaRPr>
          </a:p>
        </p:txBody>
      </p:sp>
      <p:grpSp>
        <p:nvGrpSpPr>
          <p:cNvPr id="54" name="グループ化 53"/>
          <p:cNvGrpSpPr/>
          <p:nvPr/>
        </p:nvGrpSpPr>
        <p:grpSpPr>
          <a:xfrm>
            <a:off x="567814" y="4230302"/>
            <a:ext cx="5478718" cy="2130661"/>
            <a:chOff x="260648" y="3131827"/>
            <a:chExt cx="5478718" cy="2130661"/>
          </a:xfrm>
        </p:grpSpPr>
        <p:grpSp>
          <p:nvGrpSpPr>
            <p:cNvPr id="29" name="グループ化 28"/>
            <p:cNvGrpSpPr/>
            <p:nvPr/>
          </p:nvGrpSpPr>
          <p:grpSpPr>
            <a:xfrm>
              <a:off x="260648" y="3131827"/>
              <a:ext cx="4355998" cy="366672"/>
              <a:chOff x="365588" y="3952398"/>
              <a:chExt cx="5068445" cy="547593"/>
            </a:xfrm>
          </p:grpSpPr>
          <p:grpSp>
            <p:nvGrpSpPr>
              <p:cNvPr id="30" name="グループ化 29"/>
              <p:cNvGrpSpPr/>
              <p:nvPr/>
            </p:nvGrpSpPr>
            <p:grpSpPr>
              <a:xfrm>
                <a:off x="367175" y="3952398"/>
                <a:ext cx="3365345" cy="537701"/>
                <a:chOff x="367175" y="4497078"/>
                <a:chExt cx="3914194" cy="691863"/>
              </a:xfrm>
            </p:grpSpPr>
            <p:sp>
              <p:nvSpPr>
                <p:cNvPr id="32" name="正方形/長方形 31"/>
                <p:cNvSpPr/>
                <p:nvPr/>
              </p:nvSpPr>
              <p:spPr>
                <a:xfrm>
                  <a:off x="367175" y="4497078"/>
                  <a:ext cx="178684" cy="61193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3" name="テキスト ボックス 32"/>
                <p:cNvSpPr txBox="1"/>
                <p:nvPr/>
              </p:nvSpPr>
              <p:spPr>
                <a:xfrm>
                  <a:off x="512735" y="4538381"/>
                  <a:ext cx="3768634" cy="650560"/>
                </a:xfrm>
                <a:prstGeom prst="rect">
                  <a:avLst/>
                </a:prstGeom>
                <a:noFill/>
              </p:spPr>
              <p:txBody>
                <a:bodyPr wrap="none" rtlCol="0">
                  <a:spAutoFit/>
                </a:bodyPr>
                <a:lstStyle/>
                <a:p>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rPr>
                    <a:t>鴨池庭球場 を利用する場合</a:t>
                  </a:r>
                  <a:endParaRPr kumimoji="1"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
            <p:nvSpPr>
              <p:cNvPr id="31" name="正方形/長方形 30"/>
              <p:cNvSpPr/>
              <p:nvPr/>
            </p:nvSpPr>
            <p:spPr>
              <a:xfrm rot="10800000" flipV="1">
                <a:off x="365588" y="4416725"/>
                <a:ext cx="5068445" cy="83266"/>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34" name="図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80" y="3568287"/>
              <a:ext cx="792088" cy="792088"/>
            </a:xfrm>
            <a:prstGeom prst="rect">
              <a:avLst/>
            </a:prstGeom>
          </p:spPr>
        </p:pic>
        <p:pic>
          <p:nvPicPr>
            <p:cNvPr id="38" name="図 3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01" y="3563889"/>
              <a:ext cx="792088" cy="792088"/>
            </a:xfrm>
            <a:prstGeom prst="rect">
              <a:avLst/>
            </a:prstGeom>
          </p:spPr>
        </p:pic>
        <p:grpSp>
          <p:nvGrpSpPr>
            <p:cNvPr id="39" name="グループ化 38"/>
            <p:cNvGrpSpPr/>
            <p:nvPr/>
          </p:nvGrpSpPr>
          <p:grpSpPr>
            <a:xfrm>
              <a:off x="1980786" y="3810765"/>
              <a:ext cx="950268" cy="374204"/>
              <a:chOff x="1830660" y="2267744"/>
              <a:chExt cx="950268" cy="374204"/>
            </a:xfrm>
            <a:solidFill>
              <a:schemeClr val="bg1">
                <a:lumMod val="65000"/>
              </a:schemeClr>
            </a:solidFill>
          </p:grpSpPr>
          <p:sp>
            <p:nvSpPr>
              <p:cNvPr id="40" name="山形 39"/>
              <p:cNvSpPr/>
              <p:nvPr/>
            </p:nvSpPr>
            <p:spPr>
              <a:xfrm>
                <a:off x="1830660"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1" name="山形 40"/>
              <p:cNvSpPr/>
              <p:nvPr/>
            </p:nvSpPr>
            <p:spPr>
              <a:xfrm>
                <a:off x="2110638"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2" name="山形 41"/>
              <p:cNvSpPr/>
              <p:nvPr/>
            </p:nvSpPr>
            <p:spPr>
              <a:xfrm>
                <a:off x="2406724"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50" name="テキスト ボックス 49"/>
            <p:cNvSpPr txBox="1"/>
            <p:nvPr/>
          </p:nvSpPr>
          <p:spPr>
            <a:xfrm>
              <a:off x="260648" y="4427971"/>
              <a:ext cx="1461174" cy="307777"/>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予約完了</a:t>
              </a:r>
              <a:endParaRPr lang="ja-JP" altLang="ja-JP" sz="1400" b="1" dirty="0">
                <a:solidFill>
                  <a:srgbClr val="FF0000"/>
                </a:solidFill>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210974" y="4362242"/>
              <a:ext cx="3528392" cy="900246"/>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利用日当日</a:t>
              </a:r>
              <a:endParaRPr lang="en-US" altLang="ja-JP" sz="1400" b="1" dirty="0">
                <a:solidFill>
                  <a:srgbClr val="FF0000"/>
                </a:solidFill>
                <a:latin typeface="メイリオ" panose="020B0604030504040204" pitchFamily="50" charset="-128"/>
                <a:ea typeface="メイリオ" panose="020B0604030504040204" pitchFamily="50" charset="-128"/>
              </a:endParaRPr>
            </a:p>
            <a:p>
              <a:pPr algn="ctr">
                <a:lnSpc>
                  <a:spcPct val="150000"/>
                </a:lnSpc>
              </a:pPr>
              <a:r>
                <a:rPr lang="ja-JP" altLang="en-US" sz="1100" dirty="0">
                  <a:latin typeface="メイリオ" panose="020B0604030504040204" pitchFamily="50" charset="-128"/>
                  <a:ea typeface="メイリオ" panose="020B0604030504040204" pitchFamily="50" charset="-128"/>
                </a:rPr>
                <a:t>当日</a:t>
              </a:r>
              <a:r>
                <a:rPr lang="ja-JP" altLang="en-US" sz="1100" dirty="0" smtClean="0">
                  <a:latin typeface="メイリオ" panose="020B0604030504040204" pitchFamily="50" charset="-128"/>
                  <a:ea typeface="メイリオ" panose="020B0604030504040204" pitchFamily="50" charset="-128"/>
                </a:rPr>
                <a:t>払いになります</a:t>
              </a:r>
              <a:r>
                <a:rPr lang="ja-JP" altLang="en-US" sz="1100" dirty="0">
                  <a:latin typeface="メイリオ" panose="020B0604030504040204" pitchFamily="50" charset="-128"/>
                  <a:ea typeface="メイリオ" panose="020B0604030504040204" pitchFamily="50" charset="-128"/>
                </a:rPr>
                <a:t>。</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利用時間前までに</a:t>
              </a:r>
              <a:r>
                <a:rPr lang="ja-JP" altLang="en-US" sz="1100" b="1" dirty="0">
                  <a:latin typeface="メイリオ" panose="020B0604030504040204" pitchFamily="50" charset="-128"/>
                  <a:ea typeface="メイリオ" panose="020B0604030504040204" pitchFamily="50" charset="-128"/>
                </a:rPr>
                <a:t>武道館窓口</a:t>
              </a:r>
              <a:r>
                <a:rPr lang="ja-JP" altLang="en-US" sz="1100" dirty="0">
                  <a:latin typeface="メイリオ" panose="020B0604030504040204" pitchFamily="50" charset="-128"/>
                  <a:ea typeface="メイリオ" panose="020B0604030504040204" pitchFamily="50" charset="-128"/>
                </a:rPr>
                <a:t>にてお支払いください。</a:t>
              </a:r>
              <a:endParaRPr lang="en-US" altLang="ja-JP" sz="1100" dirty="0">
                <a:latin typeface="メイリオ" panose="020B0604030504040204" pitchFamily="50" charset="-128"/>
                <a:ea typeface="メイリオ" panose="020B0604030504040204" pitchFamily="50" charset="-128"/>
              </a:endParaRPr>
            </a:p>
            <a:p>
              <a:pPr algn="ct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武道館窓口：</a:t>
              </a:r>
              <a:r>
                <a:rPr lang="en-US" altLang="ja-JP" sz="1100" dirty="0">
                  <a:latin typeface="メイリオ" panose="020B0604030504040204" pitchFamily="50" charset="-128"/>
                  <a:ea typeface="メイリオ" panose="020B0604030504040204" pitchFamily="50" charset="-128"/>
                </a:rPr>
                <a:t>099-255-0434】</a:t>
              </a:r>
              <a:endParaRPr lang="ja-JP" altLang="ja-JP" sz="1100" dirty="0">
                <a:latin typeface="メイリオ" panose="020B0604030504040204" pitchFamily="50" charset="-128"/>
                <a:ea typeface="メイリオ" panose="020B0604030504040204" pitchFamily="50" charset="-128"/>
              </a:endParaRPr>
            </a:p>
          </p:txBody>
        </p:sp>
      </p:grpSp>
      <p:grpSp>
        <p:nvGrpSpPr>
          <p:cNvPr id="56" name="グループ化 55"/>
          <p:cNvGrpSpPr/>
          <p:nvPr/>
        </p:nvGrpSpPr>
        <p:grpSpPr>
          <a:xfrm>
            <a:off x="438080" y="1768352"/>
            <a:ext cx="5972746" cy="2231505"/>
            <a:chOff x="169585" y="1541027"/>
            <a:chExt cx="5972746" cy="2231505"/>
          </a:xfrm>
        </p:grpSpPr>
        <p:pic>
          <p:nvPicPr>
            <p:cNvPr id="6" name="図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80" y="1984648"/>
              <a:ext cx="792088" cy="792088"/>
            </a:xfrm>
            <a:prstGeom prst="rect">
              <a:avLst/>
            </a:prstGeom>
          </p:spPr>
        </p:pic>
        <p:grpSp>
          <p:nvGrpSpPr>
            <p:cNvPr id="24" name="グループ化 23"/>
            <p:cNvGrpSpPr/>
            <p:nvPr/>
          </p:nvGrpSpPr>
          <p:grpSpPr>
            <a:xfrm>
              <a:off x="260648" y="1541027"/>
              <a:ext cx="4356000" cy="366674"/>
              <a:chOff x="365589" y="3952397"/>
              <a:chExt cx="5068446" cy="547594"/>
            </a:xfrm>
          </p:grpSpPr>
          <p:grpSp>
            <p:nvGrpSpPr>
              <p:cNvPr id="25" name="グループ化 24"/>
              <p:cNvGrpSpPr/>
              <p:nvPr/>
            </p:nvGrpSpPr>
            <p:grpSpPr>
              <a:xfrm>
                <a:off x="367175" y="3952397"/>
                <a:ext cx="4301665" cy="547592"/>
                <a:chOff x="367175" y="4497078"/>
                <a:chExt cx="5003215" cy="704590"/>
              </a:xfrm>
            </p:grpSpPr>
            <p:sp>
              <p:nvSpPr>
                <p:cNvPr id="27" name="正方形/長方形 26"/>
                <p:cNvSpPr/>
                <p:nvPr/>
              </p:nvSpPr>
              <p:spPr>
                <a:xfrm>
                  <a:off x="367175" y="4497078"/>
                  <a:ext cx="178684" cy="61193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テキスト ボックス 27"/>
                <p:cNvSpPr txBox="1"/>
                <p:nvPr/>
              </p:nvSpPr>
              <p:spPr>
                <a:xfrm>
                  <a:off x="512735" y="4551111"/>
                  <a:ext cx="4857655" cy="650557"/>
                </a:xfrm>
                <a:prstGeom prst="rect">
                  <a:avLst/>
                </a:prstGeom>
                <a:noFill/>
              </p:spPr>
              <p:txBody>
                <a:bodyPr wrap="none" rtlCol="0">
                  <a:spAutoFit/>
                </a:bodyPr>
                <a:lstStyle/>
                <a:p>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rPr>
                    <a:t>体育館 </a:t>
                  </a:r>
                  <a:r>
                    <a:rPr lang="en-US" altLang="ja-JP" sz="1600" b="1" dirty="0">
                      <a:solidFill>
                        <a:schemeClr val="tx2">
                          <a:lumMod val="60000"/>
                          <a:lumOff val="40000"/>
                        </a:schemeClr>
                      </a:solidFill>
                      <a:latin typeface="メイリオ" panose="020B0604030504040204" pitchFamily="50" charset="-128"/>
                      <a:ea typeface="メイリオ" panose="020B0604030504040204" pitchFamily="50" charset="-128"/>
                    </a:rPr>
                    <a:t>/ </a:t>
                  </a:r>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rPr>
                    <a:t>補助体育館 を利用する場合</a:t>
                  </a:r>
                  <a:endParaRPr kumimoji="1"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
            <p:nvSpPr>
              <p:cNvPr id="26" name="正方形/長方形 25"/>
              <p:cNvSpPr/>
              <p:nvPr/>
            </p:nvSpPr>
            <p:spPr>
              <a:xfrm rot="10800000" flipV="1">
                <a:off x="365589" y="4416725"/>
                <a:ext cx="5068446" cy="83266"/>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grpSp>
          <p:nvGrpSpPr>
            <p:cNvPr id="8" name="グループ化 7"/>
            <p:cNvGrpSpPr/>
            <p:nvPr/>
          </p:nvGrpSpPr>
          <p:grpSpPr>
            <a:xfrm>
              <a:off x="1556792" y="2267744"/>
              <a:ext cx="950268" cy="374204"/>
              <a:chOff x="1830660" y="2267744"/>
              <a:chExt cx="950268" cy="374204"/>
            </a:xfrm>
            <a:solidFill>
              <a:schemeClr val="bg1">
                <a:lumMod val="65000"/>
              </a:schemeClr>
            </a:solidFill>
          </p:grpSpPr>
          <p:sp>
            <p:nvSpPr>
              <p:cNvPr id="35" name="山形 34"/>
              <p:cNvSpPr/>
              <p:nvPr/>
            </p:nvSpPr>
            <p:spPr>
              <a:xfrm>
                <a:off x="1830660"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6" name="山形 35"/>
              <p:cNvSpPr/>
              <p:nvPr/>
            </p:nvSpPr>
            <p:spPr>
              <a:xfrm>
                <a:off x="2110638"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37" name="山形 36"/>
              <p:cNvSpPr/>
              <p:nvPr/>
            </p:nvSpPr>
            <p:spPr>
              <a:xfrm>
                <a:off x="2406724"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pic>
          <p:nvPicPr>
            <p:cNvPr id="43" name="図 4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70274" y="1984649"/>
              <a:ext cx="792087" cy="792087"/>
            </a:xfrm>
            <a:prstGeom prst="rect">
              <a:avLst/>
            </a:prstGeom>
          </p:spPr>
        </p:pic>
        <p:grpSp>
          <p:nvGrpSpPr>
            <p:cNvPr id="44" name="グループ化 43"/>
            <p:cNvGrpSpPr/>
            <p:nvPr/>
          </p:nvGrpSpPr>
          <p:grpSpPr>
            <a:xfrm>
              <a:off x="3630860" y="2258812"/>
              <a:ext cx="950268" cy="374204"/>
              <a:chOff x="1830660" y="2267744"/>
              <a:chExt cx="950268" cy="374204"/>
            </a:xfrm>
            <a:solidFill>
              <a:schemeClr val="bg1">
                <a:lumMod val="65000"/>
              </a:schemeClr>
            </a:solidFill>
          </p:grpSpPr>
          <p:sp>
            <p:nvSpPr>
              <p:cNvPr id="45" name="山形 44"/>
              <p:cNvSpPr/>
              <p:nvPr/>
            </p:nvSpPr>
            <p:spPr>
              <a:xfrm>
                <a:off x="1830660"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6" name="山形 45"/>
              <p:cNvSpPr/>
              <p:nvPr/>
            </p:nvSpPr>
            <p:spPr>
              <a:xfrm>
                <a:off x="2110638"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47" name="山形 46"/>
              <p:cNvSpPr/>
              <p:nvPr/>
            </p:nvSpPr>
            <p:spPr>
              <a:xfrm>
                <a:off x="2406724"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pic>
          <p:nvPicPr>
            <p:cNvPr id="48" name="図 4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76138" y="2016335"/>
              <a:ext cx="792000" cy="792000"/>
            </a:xfrm>
            <a:prstGeom prst="rect">
              <a:avLst/>
            </a:prstGeom>
          </p:spPr>
        </p:pic>
        <p:sp>
          <p:nvSpPr>
            <p:cNvPr id="49" name="テキスト ボックス 48"/>
            <p:cNvSpPr txBox="1"/>
            <p:nvPr/>
          </p:nvSpPr>
          <p:spPr>
            <a:xfrm>
              <a:off x="214137" y="2864591"/>
              <a:ext cx="1461174" cy="307777"/>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予約完了</a:t>
              </a:r>
              <a:endParaRPr lang="ja-JP" altLang="ja-JP" sz="1400" b="1" dirty="0">
                <a:solidFill>
                  <a:srgbClr val="FF0000"/>
                </a:solidFill>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9585" y="3172368"/>
              <a:ext cx="5972746" cy="600164"/>
            </a:xfrm>
            <a:prstGeom prst="rect">
              <a:avLst/>
            </a:prstGeom>
            <a:noFill/>
          </p:spPr>
          <p:txBody>
            <a:bodyPr wrap="square" rtlCol="0">
              <a:spAutoFit/>
            </a:bodyPr>
            <a:lstStyle/>
            <a:p>
              <a:pPr algn="ctr"/>
              <a:r>
                <a:rPr lang="ja-JP" altLang="en-US" sz="1100" dirty="0">
                  <a:latin typeface="メイリオ" panose="020B0604030504040204" pitchFamily="50" charset="-128"/>
                  <a:ea typeface="メイリオ" panose="020B0604030504040204" pitchFamily="50" charset="-128"/>
                </a:rPr>
                <a:t>利用日前日午後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時までに</a:t>
              </a:r>
              <a:r>
                <a:rPr lang="ja-JP" altLang="en-US" sz="1100" b="1" dirty="0">
                  <a:latin typeface="メイリオ" panose="020B0604030504040204" pitchFamily="50" charset="-128"/>
                  <a:ea typeface="メイリオ" panose="020B0604030504040204" pitchFamily="50" charset="-128"/>
                </a:rPr>
                <a:t>武道館窓口</a:t>
              </a:r>
              <a:r>
                <a:rPr lang="ja-JP" altLang="en-US" sz="1100" dirty="0">
                  <a:latin typeface="メイリオ" panose="020B0604030504040204" pitchFamily="50" charset="-128"/>
                  <a:ea typeface="メイリオ" panose="020B0604030504040204" pitchFamily="50" charset="-128"/>
                </a:rPr>
                <a:t>にてお支払いください</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algn="ct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受付時間：午前</a:t>
              </a:r>
              <a:r>
                <a:rPr lang="en-US" altLang="ja-JP" sz="1100" dirty="0">
                  <a:latin typeface="メイリオ" panose="020B0604030504040204" pitchFamily="50" charset="-128"/>
                  <a:ea typeface="メイリオ" panose="020B0604030504040204" pitchFamily="50" charset="-128"/>
                </a:rPr>
                <a:t>8</a:t>
              </a:r>
              <a:r>
                <a:rPr lang="ja-JP" altLang="en-US" sz="1100" dirty="0">
                  <a:latin typeface="メイリオ" panose="020B0604030504040204" pitchFamily="50" charset="-128"/>
                  <a:ea typeface="メイリオ" panose="020B0604030504040204" pitchFamily="50" charset="-128"/>
                </a:rPr>
                <a:t>時</a:t>
              </a:r>
              <a:r>
                <a:rPr lang="en-US" altLang="ja-JP" sz="1100" dirty="0">
                  <a:latin typeface="メイリオ" panose="020B0604030504040204" pitchFamily="50" charset="-128"/>
                  <a:ea typeface="メイリオ" panose="020B0604030504040204" pitchFamily="50" charset="-128"/>
                </a:rPr>
                <a:t>30</a:t>
              </a:r>
              <a:r>
                <a:rPr lang="ja-JP" altLang="en-US" sz="1100" dirty="0">
                  <a:latin typeface="メイリオ" panose="020B0604030504040204" pitchFamily="50" charset="-128"/>
                  <a:ea typeface="メイリオ" panose="020B0604030504040204" pitchFamily="50" charset="-128"/>
                </a:rPr>
                <a:t>分～午後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時</a:t>
              </a:r>
              <a:r>
                <a:rPr lang="en-US" altLang="ja-JP" sz="1100" dirty="0">
                  <a:latin typeface="メイリオ" panose="020B0604030504040204" pitchFamily="50" charset="-128"/>
                  <a:ea typeface="メイリオ" panose="020B0604030504040204" pitchFamily="50" charset="-128"/>
                </a:rPr>
                <a:t>】</a:t>
              </a:r>
            </a:p>
            <a:p>
              <a:pPr algn="ct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前日までに入金がない場合は、自動キャンセルとなります。（無断キャンセル）</a:t>
              </a:r>
              <a:endParaRPr lang="en-US" altLang="ja-JP" sz="1100" dirty="0">
                <a:latin typeface="メイリオ" panose="020B0604030504040204" pitchFamily="50" charset="-128"/>
                <a:ea typeface="メイリオ" panose="020B0604030504040204" pitchFamily="50" charset="-128"/>
              </a:endParaRPr>
            </a:p>
          </p:txBody>
        </p:sp>
        <p:sp>
          <p:nvSpPr>
            <p:cNvPr id="53" name="テキスト ボックス 52"/>
            <p:cNvSpPr txBox="1"/>
            <p:nvPr/>
          </p:nvSpPr>
          <p:spPr>
            <a:xfrm>
              <a:off x="4441551" y="2864476"/>
              <a:ext cx="1461174" cy="307777"/>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利用日当日</a:t>
              </a:r>
              <a:endParaRPr lang="ja-JP" altLang="ja-JP" sz="1400" b="1" dirty="0">
                <a:solidFill>
                  <a:srgbClr val="FF0000"/>
                </a:solidFill>
                <a:latin typeface="メイリオ" panose="020B0604030504040204" pitchFamily="50" charset="-128"/>
                <a:ea typeface="メイリオ" panose="020B0604030504040204" pitchFamily="50" charset="-128"/>
              </a:endParaRPr>
            </a:p>
          </p:txBody>
        </p:sp>
      </p:grpSp>
      <p:grpSp>
        <p:nvGrpSpPr>
          <p:cNvPr id="57" name="グループ化 56"/>
          <p:cNvGrpSpPr/>
          <p:nvPr/>
        </p:nvGrpSpPr>
        <p:grpSpPr>
          <a:xfrm>
            <a:off x="0" y="8676456"/>
            <a:ext cx="6858000" cy="467544"/>
            <a:chOff x="0" y="8676456"/>
            <a:chExt cx="6858000" cy="467544"/>
          </a:xfrm>
        </p:grpSpPr>
        <p:sp>
          <p:nvSpPr>
            <p:cNvPr id="58" name="フローチャート: 処理 57"/>
            <p:cNvSpPr/>
            <p:nvPr/>
          </p:nvSpPr>
          <p:spPr>
            <a:xfrm>
              <a:off x="0" y="8676456"/>
              <a:ext cx="6858000" cy="467544"/>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lumMod val="95000"/>
                  </a:schemeClr>
                </a:solidFill>
              </a:endParaRPr>
            </a:p>
          </p:txBody>
        </p:sp>
        <p:pic>
          <p:nvPicPr>
            <p:cNvPr id="59" name="図 5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85444" y="8725189"/>
              <a:ext cx="1055924" cy="383315"/>
            </a:xfrm>
            <a:prstGeom prst="rect">
              <a:avLst/>
            </a:prstGeom>
          </p:spPr>
        </p:pic>
      </p:grpSp>
      <p:grpSp>
        <p:nvGrpSpPr>
          <p:cNvPr id="55" name="グループ化 54"/>
          <p:cNvGrpSpPr/>
          <p:nvPr/>
        </p:nvGrpSpPr>
        <p:grpSpPr>
          <a:xfrm>
            <a:off x="536977" y="6449195"/>
            <a:ext cx="5491276" cy="2206843"/>
            <a:chOff x="260648" y="3131827"/>
            <a:chExt cx="5491276" cy="2206843"/>
          </a:xfrm>
        </p:grpSpPr>
        <p:grpSp>
          <p:nvGrpSpPr>
            <p:cNvPr id="60" name="グループ化 59"/>
            <p:cNvGrpSpPr/>
            <p:nvPr/>
          </p:nvGrpSpPr>
          <p:grpSpPr>
            <a:xfrm>
              <a:off x="260648" y="3131827"/>
              <a:ext cx="4355998" cy="366672"/>
              <a:chOff x="365588" y="3952398"/>
              <a:chExt cx="5068445" cy="547593"/>
            </a:xfrm>
          </p:grpSpPr>
          <p:grpSp>
            <p:nvGrpSpPr>
              <p:cNvPr id="69" name="グループ化 68"/>
              <p:cNvGrpSpPr/>
              <p:nvPr/>
            </p:nvGrpSpPr>
            <p:grpSpPr>
              <a:xfrm>
                <a:off x="367175" y="3952398"/>
                <a:ext cx="3285143" cy="537701"/>
                <a:chOff x="367175" y="4497078"/>
                <a:chExt cx="3820912" cy="691863"/>
              </a:xfrm>
            </p:grpSpPr>
            <p:sp>
              <p:nvSpPr>
                <p:cNvPr id="71" name="正方形/長方形 70"/>
                <p:cNvSpPr/>
                <p:nvPr/>
              </p:nvSpPr>
              <p:spPr>
                <a:xfrm>
                  <a:off x="367175" y="4497078"/>
                  <a:ext cx="178684" cy="611931"/>
                </a:xfrm>
                <a:prstGeom prst="rect">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2" name="テキスト ボックス 71"/>
                <p:cNvSpPr txBox="1"/>
                <p:nvPr/>
              </p:nvSpPr>
              <p:spPr>
                <a:xfrm>
                  <a:off x="512735" y="4538381"/>
                  <a:ext cx="3675352" cy="650560"/>
                </a:xfrm>
                <a:prstGeom prst="rect">
                  <a:avLst/>
                </a:prstGeom>
                <a:noFill/>
              </p:spPr>
              <p:txBody>
                <a:bodyPr wrap="none" rtlCol="0">
                  <a:spAutoFit/>
                </a:bodyPr>
                <a:lstStyle/>
                <a:p>
                  <a:r>
                    <a:rPr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rPr>
                    <a:t>緑地庭球場 を利用する場合</a:t>
                  </a:r>
                  <a:endParaRPr kumimoji="1" lang="ja-JP" altLang="en-US" sz="1600" b="1" dirty="0">
                    <a:solidFill>
                      <a:schemeClr val="tx2">
                        <a:lumMod val="60000"/>
                        <a:lumOff val="40000"/>
                      </a:schemeClr>
                    </a:solidFill>
                    <a:latin typeface="メイリオ" panose="020B0604030504040204" pitchFamily="50" charset="-128"/>
                    <a:ea typeface="メイリオ" panose="020B0604030504040204" pitchFamily="50" charset="-128"/>
                  </a:endParaRPr>
                </a:p>
              </p:txBody>
            </p:sp>
          </p:grpSp>
          <p:sp>
            <p:nvSpPr>
              <p:cNvPr id="70" name="正方形/長方形 69"/>
              <p:cNvSpPr/>
              <p:nvPr/>
            </p:nvSpPr>
            <p:spPr>
              <a:xfrm rot="10800000" flipV="1">
                <a:off x="365588" y="4416725"/>
                <a:ext cx="5068445" cy="83266"/>
              </a:xfrm>
              <a:prstGeom prst="rect">
                <a:avLst/>
              </a:prstGeom>
              <a:gradFill>
                <a:gsLst>
                  <a:gs pos="0">
                    <a:schemeClr val="tx2">
                      <a:lumMod val="60000"/>
                      <a:lumOff val="40000"/>
                    </a:schemeClr>
                  </a:gs>
                  <a:gs pos="100000">
                    <a:schemeClr val="bg1">
                      <a:lumMod val="74000"/>
                      <a:lumOff val="26000"/>
                      <a:alpha val="85000"/>
                    </a:scheme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grpSp>
        <p:pic>
          <p:nvPicPr>
            <p:cNvPr id="61" name="図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8680" y="3568287"/>
              <a:ext cx="792088" cy="792088"/>
            </a:xfrm>
            <a:prstGeom prst="rect">
              <a:avLst/>
            </a:prstGeom>
          </p:spPr>
        </p:pic>
        <p:pic>
          <p:nvPicPr>
            <p:cNvPr id="62" name="図 6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29001" y="3563889"/>
              <a:ext cx="792088" cy="792088"/>
            </a:xfrm>
            <a:prstGeom prst="rect">
              <a:avLst/>
            </a:prstGeom>
          </p:spPr>
        </p:pic>
        <p:grpSp>
          <p:nvGrpSpPr>
            <p:cNvPr id="63" name="グループ化 62"/>
            <p:cNvGrpSpPr/>
            <p:nvPr/>
          </p:nvGrpSpPr>
          <p:grpSpPr>
            <a:xfrm>
              <a:off x="1980786" y="3810765"/>
              <a:ext cx="950268" cy="374204"/>
              <a:chOff x="1830660" y="2267744"/>
              <a:chExt cx="950268" cy="374204"/>
            </a:xfrm>
            <a:solidFill>
              <a:schemeClr val="bg1">
                <a:lumMod val="65000"/>
              </a:schemeClr>
            </a:solidFill>
          </p:grpSpPr>
          <p:sp>
            <p:nvSpPr>
              <p:cNvPr id="66" name="山形 65"/>
              <p:cNvSpPr/>
              <p:nvPr/>
            </p:nvSpPr>
            <p:spPr>
              <a:xfrm>
                <a:off x="1830660"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7" name="山形 66"/>
              <p:cNvSpPr/>
              <p:nvPr/>
            </p:nvSpPr>
            <p:spPr>
              <a:xfrm>
                <a:off x="2110638"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8" name="山形 67"/>
              <p:cNvSpPr/>
              <p:nvPr/>
            </p:nvSpPr>
            <p:spPr>
              <a:xfrm>
                <a:off x="2406724" y="2267744"/>
                <a:ext cx="374204" cy="374204"/>
              </a:xfrm>
              <a:prstGeom prst="chevron">
                <a:avLst/>
              </a:prstGeom>
              <a:solidFill>
                <a:schemeClr val="tx2">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64" name="テキスト ボックス 63"/>
            <p:cNvSpPr txBox="1"/>
            <p:nvPr/>
          </p:nvSpPr>
          <p:spPr>
            <a:xfrm>
              <a:off x="260648" y="4416938"/>
              <a:ext cx="1461174" cy="307777"/>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予約完了</a:t>
              </a:r>
              <a:endParaRPr lang="ja-JP" altLang="ja-JP" sz="1400" b="1" dirty="0">
                <a:solidFill>
                  <a:srgbClr val="FF0000"/>
                </a:solidFill>
                <a:latin typeface="メイリオ" panose="020B0604030504040204" pitchFamily="50" charset="-128"/>
                <a:ea typeface="メイリオ" panose="020B0604030504040204" pitchFamily="50" charset="-128"/>
              </a:endParaRPr>
            </a:p>
          </p:txBody>
        </p:sp>
        <p:sp>
          <p:nvSpPr>
            <p:cNvPr id="65" name="テキスト ボックス 64"/>
            <p:cNvSpPr txBox="1"/>
            <p:nvPr/>
          </p:nvSpPr>
          <p:spPr>
            <a:xfrm>
              <a:off x="2153870" y="4438424"/>
              <a:ext cx="3598054" cy="900246"/>
            </a:xfrm>
            <a:prstGeom prst="rect">
              <a:avLst/>
            </a:prstGeom>
            <a:noFill/>
          </p:spPr>
          <p:txBody>
            <a:bodyPr wrap="square" rtlCol="0">
              <a:spAutoFit/>
            </a:bodyPr>
            <a:lstStyle/>
            <a:p>
              <a:pPr algn="ctr"/>
              <a:r>
                <a:rPr lang="ja-JP" altLang="en-US" sz="1400" b="1" dirty="0">
                  <a:solidFill>
                    <a:srgbClr val="FF0000"/>
                  </a:solidFill>
                  <a:latin typeface="メイリオ" panose="020B0604030504040204" pitchFamily="50" charset="-128"/>
                  <a:ea typeface="メイリオ" panose="020B0604030504040204" pitchFamily="50" charset="-128"/>
                </a:rPr>
                <a:t>利用日当日</a:t>
              </a:r>
              <a:endParaRPr lang="en-US" altLang="ja-JP" sz="1400" b="1" dirty="0">
                <a:solidFill>
                  <a:srgbClr val="FF0000"/>
                </a:solidFill>
                <a:latin typeface="メイリオ" panose="020B0604030504040204" pitchFamily="50" charset="-128"/>
                <a:ea typeface="メイリオ" panose="020B0604030504040204" pitchFamily="50" charset="-128"/>
              </a:endParaRPr>
            </a:p>
            <a:p>
              <a:pPr algn="ctr">
                <a:lnSpc>
                  <a:spcPct val="150000"/>
                </a:lnSpc>
              </a:pPr>
              <a:r>
                <a:rPr lang="ja-JP" altLang="en-US" sz="1100" dirty="0">
                  <a:latin typeface="メイリオ" panose="020B0604030504040204" pitchFamily="50" charset="-128"/>
                  <a:ea typeface="メイリオ" panose="020B0604030504040204" pitchFamily="50" charset="-128"/>
                </a:rPr>
                <a:t>当日払いになります。</a:t>
              </a:r>
              <a:endParaRPr lang="en-US" altLang="ja-JP" sz="1100" dirty="0">
                <a:latin typeface="メイリオ" panose="020B0604030504040204" pitchFamily="50" charset="-128"/>
                <a:ea typeface="メイリオ" panose="020B0604030504040204" pitchFamily="50" charset="-128"/>
              </a:endParaRPr>
            </a:p>
            <a:p>
              <a:pPr algn="ctr"/>
              <a:r>
                <a:rPr lang="ja-JP" altLang="en-US" sz="1100" dirty="0">
                  <a:latin typeface="メイリオ" panose="020B0604030504040204" pitchFamily="50" charset="-128"/>
                  <a:ea typeface="メイリオ" panose="020B0604030504040204" pitchFamily="50" charset="-128"/>
                </a:rPr>
                <a:t>利用時間前までに</a:t>
              </a:r>
              <a:r>
                <a:rPr lang="ja-JP" altLang="en-US" sz="1100" b="1" dirty="0">
                  <a:latin typeface="メイリオ" panose="020B0604030504040204" pitchFamily="50" charset="-128"/>
                  <a:ea typeface="メイリオ" panose="020B0604030504040204" pitchFamily="50" charset="-128"/>
                </a:rPr>
                <a:t>緑地公園窓口</a:t>
              </a:r>
              <a:r>
                <a:rPr lang="ja-JP" altLang="en-US" sz="1100" dirty="0">
                  <a:latin typeface="メイリオ" panose="020B0604030504040204" pitchFamily="50" charset="-128"/>
                  <a:ea typeface="メイリオ" panose="020B0604030504040204" pitchFamily="50" charset="-128"/>
                </a:rPr>
                <a:t>にてお支払いください。</a:t>
              </a:r>
              <a:endParaRPr lang="en-US" altLang="ja-JP" sz="1100" dirty="0">
                <a:latin typeface="メイリオ" panose="020B0604030504040204" pitchFamily="50" charset="-128"/>
                <a:ea typeface="メイリオ" panose="020B0604030504040204" pitchFamily="50" charset="-128"/>
              </a:endParaRPr>
            </a:p>
            <a:p>
              <a:pPr algn="ct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緑地公園窓口：</a:t>
              </a:r>
              <a:r>
                <a:rPr lang="en-US" altLang="ja-JP" sz="1100" dirty="0">
                  <a:latin typeface="メイリオ" panose="020B0604030504040204" pitchFamily="50" charset="-128"/>
                  <a:ea typeface="メイリオ" panose="020B0604030504040204" pitchFamily="50" charset="-128"/>
                </a:rPr>
                <a:t>099-257-3932】</a:t>
              </a:r>
              <a:endParaRPr lang="ja-JP" altLang="ja-JP" sz="1100" dirty="0">
                <a:latin typeface="メイリオ" panose="020B0604030504040204" pitchFamily="50" charset="-128"/>
                <a:ea typeface="メイリオ" panose="020B0604030504040204" pitchFamily="50" charset="-128"/>
              </a:endParaRPr>
            </a:p>
          </p:txBody>
        </p:sp>
      </p:grpSp>
      <p:sp>
        <p:nvSpPr>
          <p:cNvPr id="73" name="テキスト ボックス 72"/>
          <p:cNvSpPr txBox="1"/>
          <p:nvPr/>
        </p:nvSpPr>
        <p:spPr>
          <a:xfrm>
            <a:off x="3138455" y="8676456"/>
            <a:ext cx="504056" cy="392415"/>
          </a:xfrm>
          <a:prstGeom prst="rect">
            <a:avLst/>
          </a:prstGeom>
          <a:noFill/>
        </p:spPr>
        <p:txBody>
          <a:bodyPr wrap="square" rtlCol="0">
            <a:spAutoFit/>
          </a:bodyPr>
          <a:lstStyle/>
          <a:p>
            <a:pPr algn="ctr">
              <a:lnSpc>
                <a:spcPct val="150000"/>
              </a:lnSpc>
            </a:pPr>
            <a:r>
              <a:rPr lang="en-US" altLang="ja-JP" sz="1300" dirty="0">
                <a:latin typeface="メイリオ" panose="020B0604030504040204" pitchFamily="50" charset="-128"/>
                <a:ea typeface="メイリオ" panose="020B0604030504040204" pitchFamily="50" charset="-128"/>
              </a:rPr>
              <a:t>8</a:t>
            </a:r>
          </a:p>
        </p:txBody>
      </p:sp>
      <p:sp>
        <p:nvSpPr>
          <p:cNvPr id="2" name="テキスト ボックス 1">
            <a:extLst>
              <a:ext uri="{FF2B5EF4-FFF2-40B4-BE49-F238E27FC236}">
                <a16:creationId xmlns:a16="http://schemas.microsoft.com/office/drawing/2014/main" xmlns="" id="{C935BD9B-D264-46FB-8517-9849E0DCA9E5}"/>
              </a:ext>
            </a:extLst>
          </p:cNvPr>
          <p:cNvSpPr txBox="1"/>
          <p:nvPr/>
        </p:nvSpPr>
        <p:spPr>
          <a:xfrm>
            <a:off x="2707143" y="3091916"/>
            <a:ext cx="1082348" cy="307777"/>
          </a:xfrm>
          <a:prstGeom prst="rect">
            <a:avLst/>
          </a:prstGeom>
          <a:noFill/>
        </p:spPr>
        <p:txBody>
          <a:bodyPr wrap="none" rtlCol="0">
            <a:spAutoFit/>
          </a:bodyPr>
          <a:lstStyle/>
          <a:p>
            <a:r>
              <a:rPr lang="ja-JP" altLang="en-US" sz="1400" b="1" dirty="0">
                <a:solidFill>
                  <a:srgbClr val="FF0000"/>
                </a:solidFill>
                <a:latin typeface="メイリオ" panose="020B0604030504040204" pitchFamily="50" charset="-128"/>
                <a:ea typeface="メイリオ" panose="020B0604030504040204" pitchFamily="50" charset="-128"/>
              </a:rPr>
              <a:t>事前手続き</a:t>
            </a:r>
            <a:endParaRPr lang="en-US" altLang="ja-JP" sz="1400"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884754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kumimoji="1">
            <a:solidFill>
              <a:schemeClr val="tx2">
                <a:lumMod val="20000"/>
                <a:lumOff val="80000"/>
              </a:schemeClr>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2764</TotalTime>
  <Words>950</Words>
  <Application>Microsoft Office PowerPoint</Application>
  <PresentationFormat>画面に合わせる (4:3)</PresentationFormat>
  <Paragraphs>356</Paragraphs>
  <Slides>10</Slides>
  <Notes>9</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Office ​​テーマ</vt:lpstr>
      <vt:lpstr>鹿児島県体育施設 予約システムのご案内</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鹿児島県体育施設 予約システムのご案内</dc:title>
  <dc:creator>Guest</dc:creator>
  <cp:lastModifiedBy>seika2</cp:lastModifiedBy>
  <cp:revision>191</cp:revision>
  <cp:lastPrinted>2018-06-14T09:13:03Z</cp:lastPrinted>
  <dcterms:created xsi:type="dcterms:W3CDTF">2018-05-22T07:12:40Z</dcterms:created>
  <dcterms:modified xsi:type="dcterms:W3CDTF">2018-08-09T01:04:21Z</dcterms:modified>
</cp:coreProperties>
</file>